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6" d="100"/>
          <a:sy n="56" d="100"/>
        </p:scale>
        <p:origin x="6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89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mailto:savyas02@gmail.com" TargetMode="External"/><Relationship Id="rId5" Type="http://schemas.openxmlformats.org/officeDocument/2006/relationships/hyperlink" Target="mailto:12113026@nitkkr.ac.in" TargetMode="External"/><Relationship Id="rId4" Type="http://schemas.openxmlformats.org/officeDocument/2006/relationships/hyperlink" Target="mailto:abhay892rawat@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381" y="-1"/>
            <a:ext cx="14630400" cy="8229600"/>
          </a:xfrm>
          <a:prstGeom prst="rect">
            <a:avLst/>
          </a:prstGeom>
          <a:solidFill>
            <a:srgbClr val="09151A">
              <a:alpha val="75000"/>
            </a:srgbClr>
          </a:solidFill>
          <a:ln/>
        </p:spPr>
      </p:sp>
      <p:sp>
        <p:nvSpPr>
          <p:cNvPr id="5" name="Text 1"/>
          <p:cNvSpPr/>
          <p:nvPr/>
        </p:nvSpPr>
        <p:spPr>
          <a:xfrm>
            <a:off x="864037" y="1282898"/>
            <a:ext cx="7415927" cy="1935956"/>
          </a:xfrm>
          <a:prstGeom prst="rect">
            <a:avLst/>
          </a:prstGeom>
          <a:noFill/>
          <a:ln/>
        </p:spPr>
        <p:txBody>
          <a:bodyPr wrap="square" rtlCol="0" anchor="t"/>
          <a:lstStyle/>
          <a:p>
            <a:pPr marL="0" indent="0">
              <a:lnSpc>
                <a:spcPts val="7621"/>
              </a:lnSpc>
              <a:buNone/>
            </a:pPr>
            <a:r>
              <a:rPr lang="en-US" sz="6097" dirty="0">
                <a:solidFill>
                  <a:srgbClr val="F5F0F0"/>
                </a:solidFill>
                <a:latin typeface="adonis-web" pitchFamily="34" charset="0"/>
                <a:ea typeface="adonis-web" pitchFamily="34" charset="-122"/>
                <a:cs typeface="adonis-web" pitchFamily="34" charset="-120"/>
              </a:rPr>
              <a:t>AI-Powered Data Query Interface</a:t>
            </a:r>
            <a:endParaRPr lang="en-US" sz="6097" dirty="0"/>
          </a:p>
        </p:txBody>
      </p:sp>
      <p:sp>
        <p:nvSpPr>
          <p:cNvPr id="6" name="Text 2"/>
          <p:cNvSpPr/>
          <p:nvPr/>
        </p:nvSpPr>
        <p:spPr>
          <a:xfrm>
            <a:off x="864037" y="3589139"/>
            <a:ext cx="7415927" cy="790099"/>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This presentation outlines a comprehensive project for building an AI-powered data query interface using LangChain and MongoDB.</a:t>
            </a:r>
            <a:endParaRPr lang="en-US" sz="1944" dirty="0"/>
          </a:p>
        </p:txBody>
      </p:sp>
      <p:sp>
        <p:nvSpPr>
          <p:cNvPr id="7" name="Text 3"/>
          <p:cNvSpPr/>
          <p:nvPr/>
        </p:nvSpPr>
        <p:spPr>
          <a:xfrm>
            <a:off x="864037" y="4656892"/>
            <a:ext cx="7415927" cy="158019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The presentation covers key aspects, including the problem statement, solution, architecture, implementation, demo, and more. You can use this guide to create slides using PowerPoint, Google Slides, or any other presentation tool.</a:t>
            </a:r>
            <a:endParaRPr lang="en-US" sz="1944" dirty="0"/>
          </a:p>
        </p:txBody>
      </p:sp>
      <p:sp>
        <p:nvSpPr>
          <p:cNvPr id="8" name="Shape 4"/>
          <p:cNvSpPr/>
          <p:nvPr/>
        </p:nvSpPr>
        <p:spPr>
          <a:xfrm>
            <a:off x="856417" y="6749237"/>
            <a:ext cx="394930" cy="394930"/>
          </a:xfrm>
          <a:prstGeom prst="roundRect">
            <a:avLst>
              <a:gd name="adj" fmla="val 23151155"/>
            </a:avLst>
          </a:prstGeom>
          <a:solidFill>
            <a:schemeClr val="accent2"/>
          </a:solidFill>
          <a:ln w="7620">
            <a:solidFill>
              <a:srgbClr val="FFFFFF"/>
            </a:solidFill>
            <a:prstDash val="solid"/>
          </a:ln>
        </p:spPr>
      </p:sp>
      <p:sp>
        <p:nvSpPr>
          <p:cNvPr id="10" name="Text 5"/>
          <p:cNvSpPr/>
          <p:nvPr/>
        </p:nvSpPr>
        <p:spPr>
          <a:xfrm>
            <a:off x="1359456" y="6674108"/>
            <a:ext cx="2017752" cy="431959"/>
          </a:xfrm>
          <a:prstGeom prst="rect">
            <a:avLst/>
          </a:prstGeom>
          <a:noFill/>
          <a:ln/>
        </p:spPr>
        <p:txBody>
          <a:bodyPr wrap="none" rtlCol="0" anchor="t"/>
          <a:lstStyle/>
          <a:p>
            <a:pPr marL="0" indent="0" algn="l">
              <a:lnSpc>
                <a:spcPts val="3402"/>
              </a:lnSpc>
              <a:buNone/>
            </a:pPr>
            <a:r>
              <a:rPr lang="en-US" sz="2430" b="1" dirty="0">
                <a:solidFill>
                  <a:srgbClr val="E2E6E9"/>
                </a:solidFill>
                <a:latin typeface="adonis-web" pitchFamily="34" charset="0"/>
                <a:ea typeface="adonis-web" pitchFamily="34" charset="-122"/>
                <a:cs typeface="adonis-web" pitchFamily="34" charset="-120"/>
              </a:rPr>
              <a:t>By Team Straw-Hats</a:t>
            </a:r>
            <a:endParaRPr lang="en-US" sz="2430" dirty="0"/>
          </a:p>
        </p:txBody>
      </p:sp>
      <p:pic>
        <p:nvPicPr>
          <p:cNvPr id="1030" name="Picture 6" descr="Premium Vector | Artificial Intelligence vertical blue outline banner AI  concept modern illustration with dark background">
            <a:extLst>
              <a:ext uri="{FF2B5EF4-FFF2-40B4-BE49-F238E27FC236}">
                <a16:creationId xmlns:a16="http://schemas.microsoft.com/office/drawing/2014/main" id="{579DBACF-E714-CAD4-DEB5-E99C02CA3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1" y="0"/>
            <a:ext cx="5482018" cy="8229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8216" y="0"/>
            <a:ext cx="14630400" cy="8229600"/>
          </a:xfrm>
          <a:prstGeom prst="rect">
            <a:avLst/>
          </a:prstGeom>
          <a:solidFill>
            <a:srgbClr val="09151A">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0"/>
            <a:ext cx="14630400" cy="2298502"/>
          </a:xfrm>
          <a:prstGeom prst="rect">
            <a:avLst/>
          </a:prstGeom>
        </p:spPr>
      </p:pic>
      <p:sp>
        <p:nvSpPr>
          <p:cNvPr id="5" name="Text 1"/>
          <p:cNvSpPr/>
          <p:nvPr/>
        </p:nvSpPr>
        <p:spPr>
          <a:xfrm>
            <a:off x="2749272" y="2423875"/>
            <a:ext cx="4179213" cy="684173"/>
          </a:xfrm>
          <a:prstGeom prst="rect">
            <a:avLst/>
          </a:prstGeom>
          <a:noFill/>
          <a:ln/>
        </p:spPr>
        <p:txBody>
          <a:bodyPr wrap="none" rtlCol="0" anchor="t"/>
          <a:lstStyle/>
          <a:p>
            <a:pPr marL="0" indent="0">
              <a:lnSpc>
                <a:spcPts val="4113"/>
              </a:lnSpc>
              <a:buNone/>
            </a:pPr>
            <a:r>
              <a:rPr lang="en-US" sz="3291" dirty="0">
                <a:solidFill>
                  <a:srgbClr val="F5F0F0"/>
                </a:solidFill>
                <a:latin typeface="adonis-web" pitchFamily="34" charset="0"/>
                <a:ea typeface="adonis-web" pitchFamily="34" charset="-122"/>
                <a:cs typeface="adonis-web" pitchFamily="34" charset="-120"/>
              </a:rPr>
              <a:t>Demo Examples</a:t>
            </a:r>
            <a:endParaRPr lang="en-US" sz="3291" dirty="0"/>
          </a:p>
        </p:txBody>
      </p:sp>
      <p:sp>
        <p:nvSpPr>
          <p:cNvPr id="6" name="Shape 2"/>
          <p:cNvSpPr/>
          <p:nvPr/>
        </p:nvSpPr>
        <p:spPr>
          <a:xfrm>
            <a:off x="2749272" y="3338354"/>
            <a:ext cx="9131737" cy="36671"/>
          </a:xfrm>
          <a:prstGeom prst="roundRect">
            <a:avLst>
              <a:gd name="adj" fmla="val 225655"/>
            </a:avLst>
          </a:prstGeom>
          <a:solidFill>
            <a:srgbClr val="194A99"/>
          </a:solidFill>
          <a:ln/>
        </p:spPr>
      </p:sp>
      <p:sp>
        <p:nvSpPr>
          <p:cNvPr id="7" name="Shape 3"/>
          <p:cNvSpPr/>
          <p:nvPr/>
        </p:nvSpPr>
        <p:spPr>
          <a:xfrm>
            <a:off x="4191595" y="3570828"/>
            <a:ext cx="36671" cy="643533"/>
          </a:xfrm>
          <a:prstGeom prst="roundRect">
            <a:avLst>
              <a:gd name="adj" fmla="val 225655"/>
            </a:avLst>
          </a:prstGeom>
          <a:solidFill>
            <a:srgbClr val="194A99"/>
          </a:solidFill>
          <a:ln/>
        </p:spPr>
      </p:sp>
      <p:sp>
        <p:nvSpPr>
          <p:cNvPr id="8" name="Shape 4"/>
          <p:cNvSpPr/>
          <p:nvPr/>
        </p:nvSpPr>
        <p:spPr>
          <a:xfrm>
            <a:off x="4003000" y="3154918"/>
            <a:ext cx="413742" cy="413742"/>
          </a:xfrm>
          <a:prstGeom prst="roundRect">
            <a:avLst>
              <a:gd name="adj" fmla="val 20000"/>
            </a:avLst>
          </a:prstGeom>
          <a:solidFill>
            <a:srgbClr val="003180"/>
          </a:solidFill>
          <a:ln w="7620">
            <a:solidFill>
              <a:srgbClr val="194A99"/>
            </a:solidFill>
            <a:prstDash val="solid"/>
          </a:ln>
        </p:spPr>
      </p:sp>
      <p:sp>
        <p:nvSpPr>
          <p:cNvPr id="9" name="Text 5"/>
          <p:cNvSpPr/>
          <p:nvPr/>
        </p:nvSpPr>
        <p:spPr>
          <a:xfrm>
            <a:off x="4159805" y="3212981"/>
            <a:ext cx="136922" cy="250746"/>
          </a:xfrm>
          <a:prstGeom prst="rect">
            <a:avLst/>
          </a:prstGeom>
          <a:noFill/>
          <a:ln/>
        </p:spPr>
        <p:txBody>
          <a:bodyPr wrap="none" rtlCol="0" anchor="t"/>
          <a:lstStyle/>
          <a:p>
            <a:pPr marL="0" indent="0" algn="ctr">
              <a:lnSpc>
                <a:spcPts val="1974"/>
              </a:lnSpc>
              <a:buNone/>
            </a:pPr>
            <a:r>
              <a:rPr lang="en-US" sz="1974" dirty="0">
                <a:solidFill>
                  <a:srgbClr val="E2E6E9"/>
                </a:solidFill>
                <a:latin typeface="adonis-web" pitchFamily="34" charset="0"/>
                <a:ea typeface="adonis-web" pitchFamily="34" charset="-122"/>
                <a:cs typeface="adonis-web" pitchFamily="34" charset="-120"/>
              </a:rPr>
              <a:t>1</a:t>
            </a:r>
            <a:endParaRPr lang="en-US" sz="1974" dirty="0"/>
          </a:p>
        </p:txBody>
      </p:sp>
      <p:sp>
        <p:nvSpPr>
          <p:cNvPr id="10" name="Text 6"/>
          <p:cNvSpPr/>
          <p:nvPr/>
        </p:nvSpPr>
        <p:spPr>
          <a:xfrm>
            <a:off x="3165158" y="4201994"/>
            <a:ext cx="2089547" cy="383723"/>
          </a:xfrm>
          <a:prstGeom prst="rect">
            <a:avLst/>
          </a:prstGeom>
          <a:noFill/>
          <a:ln/>
        </p:spPr>
        <p:txBody>
          <a:bodyPr wrap="none" rtlCol="0" anchor="t"/>
          <a:lstStyle/>
          <a:p>
            <a:pPr marL="0" indent="0" algn="ctr">
              <a:lnSpc>
                <a:spcPts val="2057"/>
              </a:lnSpc>
              <a:buNone/>
            </a:pPr>
            <a:r>
              <a:rPr lang="en-US" sz="1645" dirty="0">
                <a:solidFill>
                  <a:srgbClr val="E2E6E9"/>
                </a:solidFill>
                <a:latin typeface="adonis-web" pitchFamily="34" charset="0"/>
                <a:ea typeface="adonis-web" pitchFamily="34" charset="-122"/>
                <a:cs typeface="adonis-web" pitchFamily="34" charset="-120"/>
              </a:rPr>
              <a:t>Scenario 1</a:t>
            </a:r>
            <a:endParaRPr lang="en-US" sz="1645" dirty="0"/>
          </a:p>
        </p:txBody>
      </p:sp>
      <p:sp>
        <p:nvSpPr>
          <p:cNvPr id="11" name="Text 7"/>
          <p:cNvSpPr/>
          <p:nvPr/>
        </p:nvSpPr>
        <p:spPr>
          <a:xfrm>
            <a:off x="2548891" y="4608512"/>
            <a:ext cx="3093362" cy="2821107"/>
          </a:xfrm>
          <a:prstGeom prst="rect">
            <a:avLst/>
          </a:prstGeom>
          <a:noFill/>
          <a:ln/>
        </p:spPr>
        <p:txBody>
          <a:bodyPr wrap="square" rtlCol="0" anchor="t"/>
          <a:lstStyle/>
          <a:p>
            <a:pPr marL="0" indent="0" algn="ctr">
              <a:lnSpc>
                <a:spcPts val="2317"/>
              </a:lnSpc>
              <a:buNone/>
            </a:pPr>
            <a:r>
              <a:rPr lang="en-US" sz="1448" dirty="0">
                <a:solidFill>
                  <a:srgbClr val="E2E6E9"/>
                </a:solidFill>
                <a:latin typeface="adonis-web" pitchFamily="34" charset="0"/>
                <a:ea typeface="adonis-web" pitchFamily="34" charset="-122"/>
                <a:cs typeface="adonis-web" pitchFamily="34" charset="-120"/>
              </a:rPr>
              <a:t>This scenario demonstrates querying for clients located in New York. The user will input a natural language query such as "Show me clients in New York." The AI-powered interface will translate this query into a structured MongoDB query and retrieve the relevant client data.</a:t>
            </a:r>
            <a:endParaRPr lang="en-US" sz="1448" dirty="0"/>
          </a:p>
        </p:txBody>
      </p:sp>
      <p:sp>
        <p:nvSpPr>
          <p:cNvPr id="12" name="Shape 8"/>
          <p:cNvSpPr/>
          <p:nvPr/>
        </p:nvSpPr>
        <p:spPr>
          <a:xfrm>
            <a:off x="7296745" y="3579594"/>
            <a:ext cx="36671" cy="643533"/>
          </a:xfrm>
          <a:prstGeom prst="roundRect">
            <a:avLst>
              <a:gd name="adj" fmla="val 225655"/>
            </a:avLst>
          </a:prstGeom>
          <a:solidFill>
            <a:srgbClr val="194A99"/>
          </a:solidFill>
          <a:ln/>
        </p:spPr>
      </p:sp>
      <p:sp>
        <p:nvSpPr>
          <p:cNvPr id="13" name="Shape 9"/>
          <p:cNvSpPr/>
          <p:nvPr/>
        </p:nvSpPr>
        <p:spPr>
          <a:xfrm>
            <a:off x="7108269" y="3163233"/>
            <a:ext cx="413742" cy="413742"/>
          </a:xfrm>
          <a:prstGeom prst="roundRect">
            <a:avLst>
              <a:gd name="adj" fmla="val 20000"/>
            </a:avLst>
          </a:prstGeom>
          <a:solidFill>
            <a:srgbClr val="003180"/>
          </a:solidFill>
          <a:ln w="7620">
            <a:solidFill>
              <a:srgbClr val="194A99"/>
            </a:solidFill>
            <a:prstDash val="solid"/>
          </a:ln>
        </p:spPr>
      </p:sp>
      <p:sp>
        <p:nvSpPr>
          <p:cNvPr id="14" name="Text 10"/>
          <p:cNvSpPr/>
          <p:nvPr/>
        </p:nvSpPr>
        <p:spPr>
          <a:xfrm>
            <a:off x="7252970" y="3212981"/>
            <a:ext cx="136922" cy="250746"/>
          </a:xfrm>
          <a:prstGeom prst="rect">
            <a:avLst/>
          </a:prstGeom>
          <a:noFill/>
          <a:ln/>
        </p:spPr>
        <p:txBody>
          <a:bodyPr wrap="none" rtlCol="0" anchor="t"/>
          <a:lstStyle/>
          <a:p>
            <a:pPr marL="0" indent="0" algn="ctr">
              <a:lnSpc>
                <a:spcPts val="1974"/>
              </a:lnSpc>
              <a:buNone/>
            </a:pPr>
            <a:r>
              <a:rPr lang="en-US" sz="1974" dirty="0">
                <a:solidFill>
                  <a:srgbClr val="E2E6E9"/>
                </a:solidFill>
                <a:latin typeface="adonis-web" pitchFamily="34" charset="0"/>
                <a:ea typeface="adonis-web" pitchFamily="34" charset="-122"/>
                <a:cs typeface="adonis-web" pitchFamily="34" charset="-120"/>
              </a:rPr>
              <a:t>2</a:t>
            </a:r>
            <a:endParaRPr lang="en-US" sz="1974" dirty="0"/>
          </a:p>
        </p:txBody>
      </p:sp>
      <p:sp>
        <p:nvSpPr>
          <p:cNvPr id="15" name="Text 11"/>
          <p:cNvSpPr/>
          <p:nvPr/>
        </p:nvSpPr>
        <p:spPr>
          <a:xfrm>
            <a:off x="6270307" y="4223128"/>
            <a:ext cx="2089547" cy="362590"/>
          </a:xfrm>
          <a:prstGeom prst="rect">
            <a:avLst/>
          </a:prstGeom>
          <a:noFill/>
          <a:ln/>
        </p:spPr>
        <p:txBody>
          <a:bodyPr wrap="none" rtlCol="0" anchor="t"/>
          <a:lstStyle/>
          <a:p>
            <a:pPr marL="0" indent="0" algn="ctr">
              <a:lnSpc>
                <a:spcPts val="2057"/>
              </a:lnSpc>
              <a:buNone/>
            </a:pPr>
            <a:r>
              <a:rPr lang="en-US" sz="1645" dirty="0">
                <a:solidFill>
                  <a:srgbClr val="E2E6E9"/>
                </a:solidFill>
                <a:latin typeface="adonis-web" pitchFamily="34" charset="0"/>
                <a:ea typeface="adonis-web" pitchFamily="34" charset="-122"/>
                <a:cs typeface="adonis-web" pitchFamily="34" charset="-120"/>
              </a:rPr>
              <a:t>Scenario 2</a:t>
            </a:r>
            <a:endParaRPr lang="en-US" sz="1645" dirty="0"/>
          </a:p>
        </p:txBody>
      </p:sp>
      <p:sp>
        <p:nvSpPr>
          <p:cNvPr id="16" name="Text 12"/>
          <p:cNvSpPr/>
          <p:nvPr/>
        </p:nvSpPr>
        <p:spPr>
          <a:xfrm>
            <a:off x="5817870" y="4585718"/>
            <a:ext cx="3093363" cy="3137986"/>
          </a:xfrm>
          <a:prstGeom prst="rect">
            <a:avLst/>
          </a:prstGeom>
          <a:noFill/>
          <a:ln/>
        </p:spPr>
        <p:txBody>
          <a:bodyPr wrap="square" rtlCol="0" anchor="t"/>
          <a:lstStyle/>
          <a:p>
            <a:pPr marL="0" indent="0" algn="ctr">
              <a:lnSpc>
                <a:spcPts val="2317"/>
              </a:lnSpc>
              <a:buNone/>
            </a:pPr>
            <a:r>
              <a:rPr lang="en-US" sz="1448" dirty="0">
                <a:solidFill>
                  <a:srgbClr val="E2E6E9"/>
                </a:solidFill>
                <a:latin typeface="adonis-web" pitchFamily="34" charset="0"/>
                <a:ea typeface="adonis-web" pitchFamily="34" charset="-122"/>
                <a:cs typeface="adonis-web" pitchFamily="34" charset="-120"/>
              </a:rPr>
              <a:t>This scenario showcases querying for the total revenue generated by a specific client. The user can input a query like "What is the total revenue from Acme Corporation?" The system will process the query and return the aggregated revenue data for the specified client.</a:t>
            </a:r>
            <a:endParaRPr lang="en-US" sz="1448" dirty="0"/>
          </a:p>
        </p:txBody>
      </p:sp>
      <p:sp>
        <p:nvSpPr>
          <p:cNvPr id="17" name="Shape 13"/>
          <p:cNvSpPr/>
          <p:nvPr/>
        </p:nvSpPr>
        <p:spPr>
          <a:xfrm>
            <a:off x="10401895" y="3558461"/>
            <a:ext cx="36671" cy="643533"/>
          </a:xfrm>
          <a:prstGeom prst="roundRect">
            <a:avLst>
              <a:gd name="adj" fmla="val 225655"/>
            </a:avLst>
          </a:prstGeom>
          <a:solidFill>
            <a:srgbClr val="194A99"/>
          </a:solidFill>
          <a:ln/>
        </p:spPr>
      </p:sp>
      <p:sp>
        <p:nvSpPr>
          <p:cNvPr id="18" name="Shape 14"/>
          <p:cNvSpPr/>
          <p:nvPr/>
        </p:nvSpPr>
        <p:spPr>
          <a:xfrm>
            <a:off x="10213419" y="3168154"/>
            <a:ext cx="413742" cy="413742"/>
          </a:xfrm>
          <a:prstGeom prst="roundRect">
            <a:avLst>
              <a:gd name="adj" fmla="val 20000"/>
            </a:avLst>
          </a:prstGeom>
          <a:solidFill>
            <a:srgbClr val="003180"/>
          </a:solidFill>
          <a:ln w="7620">
            <a:solidFill>
              <a:srgbClr val="194A99"/>
            </a:solidFill>
            <a:prstDash val="solid"/>
          </a:ln>
        </p:spPr>
      </p:sp>
      <p:sp>
        <p:nvSpPr>
          <p:cNvPr id="19" name="Text 15"/>
          <p:cNvSpPr/>
          <p:nvPr/>
        </p:nvSpPr>
        <p:spPr>
          <a:xfrm>
            <a:off x="10382011" y="3212981"/>
            <a:ext cx="136922" cy="250746"/>
          </a:xfrm>
          <a:prstGeom prst="rect">
            <a:avLst/>
          </a:prstGeom>
          <a:noFill/>
          <a:ln/>
        </p:spPr>
        <p:txBody>
          <a:bodyPr wrap="none" rtlCol="0" anchor="t"/>
          <a:lstStyle/>
          <a:p>
            <a:pPr marL="0" indent="0" algn="ctr">
              <a:lnSpc>
                <a:spcPts val="1974"/>
              </a:lnSpc>
              <a:buNone/>
            </a:pPr>
            <a:r>
              <a:rPr lang="en-US" sz="1974" dirty="0">
                <a:solidFill>
                  <a:srgbClr val="E2E6E9"/>
                </a:solidFill>
                <a:latin typeface="adonis-web" pitchFamily="34" charset="0"/>
                <a:ea typeface="adonis-web" pitchFamily="34" charset="-122"/>
                <a:cs typeface="adonis-web" pitchFamily="34" charset="-120"/>
              </a:rPr>
              <a:t>3</a:t>
            </a:r>
            <a:endParaRPr lang="en-US" sz="1974" dirty="0"/>
          </a:p>
        </p:txBody>
      </p:sp>
      <p:sp>
        <p:nvSpPr>
          <p:cNvPr id="20" name="Text 16"/>
          <p:cNvSpPr/>
          <p:nvPr/>
        </p:nvSpPr>
        <p:spPr>
          <a:xfrm>
            <a:off x="9375458" y="4223128"/>
            <a:ext cx="2089547" cy="362590"/>
          </a:xfrm>
          <a:prstGeom prst="rect">
            <a:avLst/>
          </a:prstGeom>
          <a:noFill/>
          <a:ln/>
        </p:spPr>
        <p:txBody>
          <a:bodyPr wrap="none" rtlCol="0" anchor="t"/>
          <a:lstStyle/>
          <a:p>
            <a:pPr marL="0" indent="0" algn="ctr">
              <a:lnSpc>
                <a:spcPts val="2057"/>
              </a:lnSpc>
              <a:buNone/>
            </a:pPr>
            <a:r>
              <a:rPr lang="en-US" sz="1645" dirty="0">
                <a:solidFill>
                  <a:srgbClr val="E2E6E9"/>
                </a:solidFill>
                <a:latin typeface="adonis-web" pitchFamily="34" charset="0"/>
                <a:ea typeface="adonis-web" pitchFamily="34" charset="-122"/>
                <a:cs typeface="adonis-web" pitchFamily="34" charset="-120"/>
              </a:rPr>
              <a:t>Scenario 3</a:t>
            </a:r>
            <a:endParaRPr lang="en-US" sz="1645" dirty="0"/>
          </a:p>
        </p:txBody>
      </p:sp>
      <p:sp>
        <p:nvSpPr>
          <p:cNvPr id="21" name="Text 17"/>
          <p:cNvSpPr/>
          <p:nvPr/>
        </p:nvSpPr>
        <p:spPr>
          <a:xfrm>
            <a:off x="8929448" y="4585718"/>
            <a:ext cx="2964895" cy="2843902"/>
          </a:xfrm>
          <a:prstGeom prst="rect">
            <a:avLst/>
          </a:prstGeom>
          <a:noFill/>
          <a:ln/>
        </p:spPr>
        <p:txBody>
          <a:bodyPr wrap="square" rtlCol="0" anchor="t"/>
          <a:lstStyle/>
          <a:p>
            <a:pPr marL="0" indent="0" algn="ctr">
              <a:lnSpc>
                <a:spcPts val="2317"/>
              </a:lnSpc>
              <a:buNone/>
            </a:pPr>
            <a:r>
              <a:rPr lang="en-US" sz="1448" dirty="0">
                <a:solidFill>
                  <a:srgbClr val="E2E6E9"/>
                </a:solidFill>
                <a:latin typeface="adonis-web" pitchFamily="34" charset="0"/>
                <a:ea typeface="adonis-web" pitchFamily="34" charset="-122"/>
                <a:cs typeface="adonis-web" pitchFamily="34" charset="-120"/>
              </a:rPr>
              <a:t>This scenario demonstrates querying for recent transactions. The user can input a query such as "Show me transactions from the last week." The system will process the query and retrieve the relevant transaction data from the specified time period.</a:t>
            </a:r>
            <a:endParaRPr lang="en-US" sz="1448"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85029" y="836890"/>
            <a:ext cx="3366611" cy="420886"/>
          </a:xfrm>
          <a:prstGeom prst="rect">
            <a:avLst/>
          </a:prstGeom>
          <a:noFill/>
          <a:ln/>
        </p:spPr>
        <p:txBody>
          <a:bodyPr wrap="none" rtlCol="0" anchor="t"/>
          <a:lstStyle/>
          <a:p>
            <a:pPr marL="0" indent="0">
              <a:lnSpc>
                <a:spcPts val="3314"/>
              </a:lnSpc>
              <a:buNone/>
            </a:pPr>
            <a:r>
              <a:rPr lang="en-US" sz="2651" b="1" dirty="0">
                <a:solidFill>
                  <a:srgbClr val="F5F0F0"/>
                </a:solidFill>
                <a:latin typeface="adonis-web" pitchFamily="34" charset="0"/>
                <a:ea typeface="adonis-web" pitchFamily="34" charset="-122"/>
                <a:cs typeface="adonis-web" pitchFamily="34" charset="-120"/>
              </a:rPr>
              <a:t>Advanced Features</a:t>
            </a:r>
            <a:endParaRPr lang="en-US" sz="2651" dirty="0"/>
          </a:p>
        </p:txBody>
      </p:sp>
      <p:sp>
        <p:nvSpPr>
          <p:cNvPr id="5" name="Text 2"/>
          <p:cNvSpPr/>
          <p:nvPr/>
        </p:nvSpPr>
        <p:spPr>
          <a:xfrm>
            <a:off x="1185029" y="1675506"/>
            <a:ext cx="12260223" cy="395049"/>
          </a:xfrm>
          <a:prstGeom prst="rect">
            <a:avLst/>
          </a:prstGeom>
          <a:noFill/>
          <a:ln/>
        </p:spPr>
        <p:txBody>
          <a:bodyPr wrap="none" rtlCol="0" anchor="t"/>
          <a:lstStyle/>
          <a:p>
            <a:pPr marL="0" indent="0">
              <a:lnSpc>
                <a:spcPts val="3110"/>
              </a:lnSpc>
              <a:buNone/>
            </a:pPr>
            <a:r>
              <a:rPr lang="en-US" sz="1944" b="1" dirty="0">
                <a:solidFill>
                  <a:srgbClr val="E2E6E9"/>
                </a:solidFill>
                <a:latin typeface="adonis-web" pitchFamily="34" charset="0"/>
                <a:ea typeface="adonis-web" pitchFamily="34" charset="-122"/>
                <a:cs typeface="adonis-web" pitchFamily="34" charset="-120"/>
              </a:rPr>
              <a:t>Optional Enhancements</a:t>
            </a:r>
            <a:endParaRPr lang="en-US" sz="1944" dirty="0"/>
          </a:p>
        </p:txBody>
      </p:sp>
      <p:sp>
        <p:nvSpPr>
          <p:cNvPr id="6" name="Text 3"/>
          <p:cNvSpPr/>
          <p:nvPr/>
        </p:nvSpPr>
        <p:spPr>
          <a:xfrm>
            <a:off x="1185029" y="2210872"/>
            <a:ext cx="12793861" cy="585072"/>
          </a:xfrm>
          <a:prstGeom prst="rect">
            <a:avLst/>
          </a:prstGeom>
          <a:noFill/>
          <a:ln/>
        </p:spPr>
        <p:txBody>
          <a:bodyPr wrap="none" rtlCol="0" anchor="t"/>
          <a:lstStyle/>
          <a:p>
            <a:pPr marL="0" indent="0">
              <a:lnSpc>
                <a:spcPts val="3110"/>
              </a:lnSpc>
              <a:buNone/>
            </a:pPr>
            <a:r>
              <a:rPr lang="en-US" sz="1944" b="1" dirty="0">
                <a:solidFill>
                  <a:srgbClr val="E2E6E9"/>
                </a:solidFill>
                <a:latin typeface="adonis-web" pitchFamily="34" charset="0"/>
                <a:ea typeface="adonis-web" pitchFamily="34" charset="-122"/>
                <a:cs typeface="adonis-web" pitchFamily="34" charset="-120"/>
              </a:rPr>
              <a:t>The system offers several advanced features to enhance the user experience and expand its capabilities:</a:t>
            </a:r>
            <a:endParaRPr lang="en-US" sz="1944" dirty="0"/>
          </a:p>
        </p:txBody>
      </p:sp>
      <p:sp>
        <p:nvSpPr>
          <p:cNvPr id="7" name="Text 4"/>
          <p:cNvSpPr/>
          <p:nvPr/>
        </p:nvSpPr>
        <p:spPr>
          <a:xfrm>
            <a:off x="1579959" y="3096935"/>
            <a:ext cx="11865293"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E2E6E9"/>
                </a:solidFill>
                <a:latin typeface="adonis-web" pitchFamily="34" charset="0"/>
                <a:ea typeface="adonis-web" pitchFamily="34" charset="-122"/>
                <a:cs typeface="adonis-web" pitchFamily="34" charset="-120"/>
              </a:rPr>
              <a:t>Complex Queries:</a:t>
            </a:r>
            <a:r>
              <a:rPr lang="en-US" sz="1944" dirty="0">
                <a:solidFill>
                  <a:srgbClr val="E2E6E9"/>
                </a:solidFill>
                <a:latin typeface="adonis-web" pitchFamily="34" charset="0"/>
                <a:ea typeface="adonis-web" pitchFamily="34" charset="-122"/>
                <a:cs typeface="adonis-web" pitchFamily="34" charset="-120"/>
              </a:rPr>
              <a:t> The interface can handle queries with multiple conditions, enabling users to perform more sophisticated data searches and retrieve targeted information.</a:t>
            </a:r>
            <a:endParaRPr lang="en-US" sz="1944" dirty="0"/>
          </a:p>
        </p:txBody>
      </p:sp>
      <p:sp>
        <p:nvSpPr>
          <p:cNvPr id="8" name="Text 5"/>
          <p:cNvSpPr/>
          <p:nvPr/>
        </p:nvSpPr>
        <p:spPr>
          <a:xfrm>
            <a:off x="1579959" y="3973354"/>
            <a:ext cx="11865293"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E2E6E9"/>
                </a:solidFill>
                <a:latin typeface="adonis-web" pitchFamily="34" charset="0"/>
                <a:ea typeface="adonis-web" pitchFamily="34" charset="-122"/>
                <a:cs typeface="adonis-web" pitchFamily="34" charset="-120"/>
              </a:rPr>
              <a:t>Context-Aware Responses:</a:t>
            </a:r>
            <a:r>
              <a:rPr lang="en-US" sz="1944" dirty="0">
                <a:solidFill>
                  <a:srgbClr val="E2E6E9"/>
                </a:solidFill>
                <a:latin typeface="adonis-web" pitchFamily="34" charset="0"/>
                <a:ea typeface="adonis-web" pitchFamily="34" charset="-122"/>
                <a:cs typeface="adonis-web" pitchFamily="34" charset="-120"/>
              </a:rPr>
              <a:t> The system can understand follow-up queries and provide responses that are tailored to the user's specific context, improving the overall conversational flow.</a:t>
            </a:r>
            <a:endParaRPr lang="en-US" sz="1944" dirty="0"/>
          </a:p>
        </p:txBody>
      </p:sp>
      <p:sp>
        <p:nvSpPr>
          <p:cNvPr id="9" name="Text 6"/>
          <p:cNvSpPr/>
          <p:nvPr/>
        </p:nvSpPr>
        <p:spPr>
          <a:xfrm>
            <a:off x="1579959" y="4849773"/>
            <a:ext cx="11865293"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E2E6E9"/>
                </a:solidFill>
                <a:latin typeface="adonis-web" pitchFamily="34" charset="0"/>
                <a:ea typeface="adonis-web" pitchFamily="34" charset="-122"/>
                <a:cs typeface="adonis-web" pitchFamily="34" charset="-120"/>
              </a:rPr>
              <a:t>Visualizations:</a:t>
            </a:r>
            <a:r>
              <a:rPr lang="en-US" sz="1944" dirty="0">
                <a:solidFill>
                  <a:srgbClr val="E2E6E9"/>
                </a:solidFill>
                <a:latin typeface="adonis-web" pitchFamily="34" charset="0"/>
                <a:ea typeface="adonis-web" pitchFamily="34" charset="-122"/>
                <a:cs typeface="adonis-web" pitchFamily="34" charset="-120"/>
              </a:rPr>
              <a:t> Users can generate charts and graphs to visually represent the data, facilitating better understanding and analysis of the retrieved information.</a:t>
            </a:r>
            <a:endParaRPr lang="en-US" sz="1944" dirty="0"/>
          </a:p>
        </p:txBody>
      </p:sp>
      <p:sp>
        <p:nvSpPr>
          <p:cNvPr id="10" name="Text 7"/>
          <p:cNvSpPr/>
          <p:nvPr/>
        </p:nvSpPr>
        <p:spPr>
          <a:xfrm>
            <a:off x="1579959" y="5726192"/>
            <a:ext cx="11865293"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E2E6E9"/>
                </a:solidFill>
                <a:latin typeface="adonis-web" pitchFamily="34" charset="0"/>
                <a:ea typeface="adonis-web" pitchFamily="34" charset="-122"/>
                <a:cs typeface="adonis-web" pitchFamily="34" charset="-120"/>
              </a:rPr>
              <a:t>Voice Interaction:</a:t>
            </a:r>
            <a:r>
              <a:rPr lang="en-US" sz="1944" dirty="0">
                <a:solidFill>
                  <a:srgbClr val="E2E6E9"/>
                </a:solidFill>
                <a:latin typeface="adonis-web" pitchFamily="34" charset="0"/>
                <a:ea typeface="adonis-web" pitchFamily="34" charset="-122"/>
                <a:cs typeface="adonis-web" pitchFamily="34" charset="-120"/>
              </a:rPr>
              <a:t> The system supports speech-to-text and text-to-speech functionality, allowing users to interact with the interface using voice commands and receive auditory responses.</a:t>
            </a:r>
            <a:endParaRPr lang="en-US" sz="1944" dirty="0"/>
          </a:p>
        </p:txBody>
      </p:sp>
      <p:sp>
        <p:nvSpPr>
          <p:cNvPr id="11" name="Text 8"/>
          <p:cNvSpPr/>
          <p:nvPr/>
        </p:nvSpPr>
        <p:spPr>
          <a:xfrm>
            <a:off x="1579959" y="6602611"/>
            <a:ext cx="11865293"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E2E6E9"/>
                </a:solidFill>
                <a:latin typeface="adonis-web" pitchFamily="34" charset="0"/>
                <a:ea typeface="adonis-web" pitchFamily="34" charset="-122"/>
                <a:cs typeface="adonis-web" pitchFamily="34" charset="-120"/>
              </a:rPr>
              <a:t>Integration:</a:t>
            </a:r>
            <a:r>
              <a:rPr lang="en-US" sz="1944" dirty="0">
                <a:solidFill>
                  <a:srgbClr val="E2E6E9"/>
                </a:solidFill>
                <a:latin typeface="adonis-web" pitchFamily="34" charset="0"/>
                <a:ea typeface="adonis-web" pitchFamily="34" charset="-122"/>
                <a:cs typeface="adonis-web" pitchFamily="34" charset="-120"/>
              </a:rPr>
              <a:t> The system can integrate with CRM systems and BI tools, enabling seamless data exchange and enhanced decision-making capabilities.</a:t>
            </a:r>
            <a:endParaRPr lang="en-US" sz="1944"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85029" y="1539240"/>
            <a:ext cx="5611058" cy="701397"/>
          </a:xfrm>
          <a:prstGeom prst="rect">
            <a:avLst/>
          </a:prstGeom>
          <a:noFill/>
          <a:ln/>
        </p:spPr>
        <p:txBody>
          <a:bodyPr wrap="none" rtlCol="0" anchor="t"/>
          <a:lstStyle/>
          <a:p>
            <a:pPr marL="0" indent="0">
              <a:lnSpc>
                <a:spcPts val="5523"/>
              </a:lnSpc>
              <a:buNone/>
            </a:pPr>
            <a:r>
              <a:rPr lang="en-US" sz="4418" b="1" dirty="0">
                <a:solidFill>
                  <a:srgbClr val="F5F0F0"/>
                </a:solidFill>
                <a:latin typeface="adonis-web" pitchFamily="34" charset="0"/>
                <a:ea typeface="adonis-web" pitchFamily="34" charset="-122"/>
                <a:cs typeface="adonis-web" pitchFamily="34" charset="-120"/>
              </a:rPr>
              <a:t>Conclusion</a:t>
            </a:r>
            <a:endParaRPr lang="en-US" sz="4418" dirty="0"/>
          </a:p>
        </p:txBody>
      </p:sp>
      <p:sp>
        <p:nvSpPr>
          <p:cNvPr id="5" name="Text 2"/>
          <p:cNvSpPr/>
          <p:nvPr/>
        </p:nvSpPr>
        <p:spPr>
          <a:xfrm>
            <a:off x="1185029" y="2734389"/>
            <a:ext cx="12260223" cy="395049"/>
          </a:xfrm>
          <a:prstGeom prst="rect">
            <a:avLst/>
          </a:prstGeom>
          <a:noFill/>
          <a:ln/>
        </p:spPr>
        <p:txBody>
          <a:bodyPr wrap="none" rtlCol="0" anchor="t"/>
          <a:lstStyle/>
          <a:p>
            <a:pPr marL="0" indent="0">
              <a:lnSpc>
                <a:spcPts val="3110"/>
              </a:lnSpc>
              <a:buNone/>
            </a:pPr>
            <a:r>
              <a:rPr lang="en-US" sz="1944" b="1" dirty="0">
                <a:solidFill>
                  <a:srgbClr val="E2E6E9"/>
                </a:solidFill>
                <a:latin typeface="adonis-web" pitchFamily="34" charset="0"/>
                <a:ea typeface="adonis-web" pitchFamily="34" charset="-122"/>
                <a:cs typeface="adonis-web" pitchFamily="34" charset="-120"/>
              </a:rPr>
              <a:t>Key Takeaways:</a:t>
            </a:r>
            <a:endParaRPr lang="en-US" sz="1944" dirty="0"/>
          </a:p>
        </p:txBody>
      </p:sp>
      <p:sp>
        <p:nvSpPr>
          <p:cNvPr id="6" name="Text 3"/>
          <p:cNvSpPr/>
          <p:nvPr/>
        </p:nvSpPr>
        <p:spPr>
          <a:xfrm>
            <a:off x="1579959" y="3407093"/>
            <a:ext cx="11865293"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E2E6E9"/>
                </a:solidFill>
                <a:latin typeface="adonis-web" pitchFamily="34" charset="0"/>
                <a:ea typeface="adonis-web" pitchFamily="34" charset="-122"/>
                <a:cs typeface="adonis-web" pitchFamily="34" charset="-120"/>
              </a:rPr>
              <a:t>Summary</a:t>
            </a:r>
            <a:r>
              <a:rPr lang="en-US" sz="1944" dirty="0">
                <a:solidFill>
                  <a:srgbClr val="E2E6E9"/>
                </a:solidFill>
                <a:latin typeface="adonis-web" pitchFamily="34" charset="0"/>
                <a:ea typeface="adonis-web" pitchFamily="34" charset="-122"/>
                <a:cs typeface="adonis-web" pitchFamily="34" charset="-120"/>
              </a:rPr>
              <a:t>:</a:t>
            </a:r>
            <a:endParaRPr lang="en-US" sz="1944" dirty="0"/>
          </a:p>
        </p:txBody>
      </p:sp>
      <p:sp>
        <p:nvSpPr>
          <p:cNvPr id="7" name="Text 4"/>
          <p:cNvSpPr/>
          <p:nvPr/>
        </p:nvSpPr>
        <p:spPr>
          <a:xfrm>
            <a:off x="1975009" y="3888462"/>
            <a:ext cx="11470243" cy="395049"/>
          </a:xfrm>
          <a:prstGeom prst="rect">
            <a:avLst/>
          </a:prstGeom>
          <a:noFill/>
          <a:ln/>
        </p:spPr>
        <p:txBody>
          <a:bodyPr wrap="none" rtlCol="0" anchor="t"/>
          <a:lstStyle/>
          <a:p>
            <a:pPr marL="685800" lvl="1" indent="-342900" algn="l">
              <a:lnSpc>
                <a:spcPts val="3110"/>
              </a:lnSpc>
              <a:buSzPct val="100000"/>
              <a:buChar char="•"/>
            </a:pPr>
            <a:r>
              <a:rPr lang="en-US" sz="1944" dirty="0">
                <a:solidFill>
                  <a:srgbClr val="E2E6E9"/>
                </a:solidFill>
                <a:latin typeface="adonis-web" pitchFamily="34" charset="0"/>
                <a:ea typeface="adonis-web" pitchFamily="34" charset="-122"/>
                <a:cs typeface="adonis-web" pitchFamily="34" charset="-120"/>
              </a:rPr>
              <a:t>Developing an intuitive AI-powered interface for natural language data querying.</a:t>
            </a:r>
            <a:endParaRPr lang="en-US" sz="1944" dirty="0"/>
          </a:p>
        </p:txBody>
      </p:sp>
      <p:sp>
        <p:nvSpPr>
          <p:cNvPr id="8" name="Text 5"/>
          <p:cNvSpPr/>
          <p:nvPr/>
        </p:nvSpPr>
        <p:spPr>
          <a:xfrm>
            <a:off x="1975009" y="4369832"/>
            <a:ext cx="11470243" cy="395049"/>
          </a:xfrm>
          <a:prstGeom prst="rect">
            <a:avLst/>
          </a:prstGeom>
          <a:noFill/>
          <a:ln/>
        </p:spPr>
        <p:txBody>
          <a:bodyPr wrap="none" rtlCol="0" anchor="t"/>
          <a:lstStyle/>
          <a:p>
            <a:pPr marL="685800" lvl="1" indent="-342900" algn="l">
              <a:lnSpc>
                <a:spcPts val="3110"/>
              </a:lnSpc>
              <a:buSzPct val="100000"/>
              <a:buChar char="•"/>
            </a:pPr>
            <a:r>
              <a:rPr lang="en-US" sz="1944" dirty="0">
                <a:solidFill>
                  <a:srgbClr val="E2E6E9"/>
                </a:solidFill>
                <a:latin typeface="adonis-web" pitchFamily="34" charset="0"/>
                <a:ea typeface="adonis-web" pitchFamily="34" charset="-122"/>
                <a:cs typeface="adonis-web" pitchFamily="34" charset="-120"/>
              </a:rPr>
              <a:t>Integration of LangChain for advanced NLP capabilities and MongoDB for flexible data storage.</a:t>
            </a:r>
            <a:endParaRPr lang="en-US" sz="1944" dirty="0"/>
          </a:p>
        </p:txBody>
      </p:sp>
      <p:sp>
        <p:nvSpPr>
          <p:cNvPr id="9" name="Text 6"/>
          <p:cNvSpPr/>
          <p:nvPr/>
        </p:nvSpPr>
        <p:spPr>
          <a:xfrm>
            <a:off x="1975009" y="4851202"/>
            <a:ext cx="11470243" cy="395049"/>
          </a:xfrm>
          <a:prstGeom prst="rect">
            <a:avLst/>
          </a:prstGeom>
          <a:noFill/>
          <a:ln/>
        </p:spPr>
        <p:txBody>
          <a:bodyPr wrap="none" rtlCol="0" anchor="t"/>
          <a:lstStyle/>
          <a:p>
            <a:pPr marL="685800" lvl="1" indent="-342900" algn="l">
              <a:lnSpc>
                <a:spcPts val="3110"/>
              </a:lnSpc>
              <a:buSzPct val="100000"/>
              <a:buChar char="•"/>
            </a:pPr>
            <a:r>
              <a:rPr lang="en-US" sz="1944" dirty="0">
                <a:solidFill>
                  <a:srgbClr val="E2E6E9"/>
                </a:solidFill>
                <a:latin typeface="adonis-web" pitchFamily="34" charset="0"/>
                <a:ea typeface="adonis-web" pitchFamily="34" charset="-122"/>
                <a:cs typeface="adonis-web" pitchFamily="34" charset="-120"/>
              </a:rPr>
              <a:t>Demonstrated the system's efficiency and ease of use.</a:t>
            </a:r>
            <a:endParaRPr lang="en-US" sz="1944" dirty="0"/>
          </a:p>
        </p:txBody>
      </p:sp>
      <p:sp>
        <p:nvSpPr>
          <p:cNvPr id="10" name="Text 7"/>
          <p:cNvSpPr/>
          <p:nvPr/>
        </p:nvSpPr>
        <p:spPr>
          <a:xfrm>
            <a:off x="1579959" y="5332571"/>
            <a:ext cx="11865293"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E2E6E9"/>
                </a:solidFill>
                <a:latin typeface="adonis-web" pitchFamily="34" charset="0"/>
                <a:ea typeface="adonis-web" pitchFamily="34" charset="-122"/>
                <a:cs typeface="adonis-web" pitchFamily="34" charset="-120"/>
              </a:rPr>
              <a:t>Impact</a:t>
            </a:r>
            <a:r>
              <a:rPr lang="en-US" sz="1944" dirty="0">
                <a:solidFill>
                  <a:srgbClr val="E2E6E9"/>
                </a:solidFill>
                <a:latin typeface="adonis-web" pitchFamily="34" charset="0"/>
                <a:ea typeface="adonis-web" pitchFamily="34" charset="-122"/>
                <a:cs typeface="adonis-web" pitchFamily="34" charset="-120"/>
              </a:rPr>
              <a:t>:</a:t>
            </a:r>
            <a:endParaRPr lang="en-US" sz="1944" dirty="0"/>
          </a:p>
        </p:txBody>
      </p:sp>
      <p:sp>
        <p:nvSpPr>
          <p:cNvPr id="11" name="Text 8"/>
          <p:cNvSpPr/>
          <p:nvPr/>
        </p:nvSpPr>
        <p:spPr>
          <a:xfrm>
            <a:off x="1975009" y="5813941"/>
            <a:ext cx="11470243" cy="395049"/>
          </a:xfrm>
          <a:prstGeom prst="rect">
            <a:avLst/>
          </a:prstGeom>
          <a:noFill/>
          <a:ln/>
        </p:spPr>
        <p:txBody>
          <a:bodyPr wrap="none" rtlCol="0" anchor="t"/>
          <a:lstStyle/>
          <a:p>
            <a:pPr marL="685800" lvl="1" indent="-342900" algn="l">
              <a:lnSpc>
                <a:spcPts val="3110"/>
              </a:lnSpc>
              <a:buSzPct val="100000"/>
              <a:buChar char="•"/>
            </a:pPr>
            <a:r>
              <a:rPr lang="en-US" sz="1944" dirty="0">
                <a:solidFill>
                  <a:srgbClr val="E2E6E9"/>
                </a:solidFill>
                <a:latin typeface="adonis-web" pitchFamily="34" charset="0"/>
                <a:ea typeface="adonis-web" pitchFamily="34" charset="-122"/>
                <a:cs typeface="adonis-web" pitchFamily="34" charset="-120"/>
              </a:rPr>
              <a:t>Enhances data accessibility and usability for non-technical users.</a:t>
            </a:r>
            <a:endParaRPr lang="en-US" sz="1944" dirty="0"/>
          </a:p>
        </p:txBody>
      </p:sp>
      <p:sp>
        <p:nvSpPr>
          <p:cNvPr id="12" name="Text 9"/>
          <p:cNvSpPr/>
          <p:nvPr/>
        </p:nvSpPr>
        <p:spPr>
          <a:xfrm>
            <a:off x="1975009" y="6295311"/>
            <a:ext cx="11470243" cy="395049"/>
          </a:xfrm>
          <a:prstGeom prst="rect">
            <a:avLst/>
          </a:prstGeom>
          <a:noFill/>
          <a:ln/>
        </p:spPr>
        <p:txBody>
          <a:bodyPr wrap="none" rtlCol="0" anchor="t"/>
          <a:lstStyle/>
          <a:p>
            <a:pPr marL="685800" lvl="1" indent="-342900" algn="l">
              <a:lnSpc>
                <a:spcPts val="3110"/>
              </a:lnSpc>
              <a:buSzPct val="100000"/>
              <a:buChar char="•"/>
            </a:pPr>
            <a:r>
              <a:rPr lang="en-US" sz="1944" dirty="0">
                <a:solidFill>
                  <a:srgbClr val="E2E6E9"/>
                </a:solidFill>
                <a:latin typeface="adonis-web" pitchFamily="34" charset="0"/>
                <a:ea typeface="adonis-web" pitchFamily="34" charset="-122"/>
                <a:cs typeface="adonis-web" pitchFamily="34" charset="-120"/>
              </a:rPr>
              <a:t>Empowers improved decision-making by enabling more seamless data interaction.</a:t>
            </a:r>
            <a:endParaRPr lang="en-US" sz="1944"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dirty="0"/>
          </a:p>
        </p:txBody>
      </p:sp>
      <p:sp>
        <p:nvSpPr>
          <p:cNvPr id="4" name="Text 1"/>
          <p:cNvSpPr/>
          <p:nvPr/>
        </p:nvSpPr>
        <p:spPr>
          <a:xfrm>
            <a:off x="2035731" y="585788"/>
            <a:ext cx="4832509" cy="604004"/>
          </a:xfrm>
          <a:prstGeom prst="rect">
            <a:avLst/>
          </a:prstGeom>
          <a:noFill/>
          <a:ln/>
        </p:spPr>
        <p:txBody>
          <a:bodyPr wrap="none" rtlCol="0" anchor="t"/>
          <a:lstStyle/>
          <a:p>
            <a:pPr marL="0" indent="0">
              <a:lnSpc>
                <a:spcPts val="4756"/>
              </a:lnSpc>
              <a:buNone/>
            </a:pPr>
            <a:r>
              <a:rPr lang="en-US" sz="3805" dirty="0">
                <a:solidFill>
                  <a:srgbClr val="F5F0F0"/>
                </a:solidFill>
                <a:latin typeface="adonis-web" pitchFamily="34" charset="0"/>
                <a:ea typeface="adonis-web" pitchFamily="34" charset="-122"/>
                <a:cs typeface="adonis-web" pitchFamily="34" charset="-120"/>
              </a:rPr>
              <a:t>Thank You</a:t>
            </a:r>
            <a:endParaRPr lang="en-US" sz="3805" dirty="0"/>
          </a:p>
        </p:txBody>
      </p:sp>
      <p:sp>
        <p:nvSpPr>
          <p:cNvPr id="5" name="Text 2"/>
          <p:cNvSpPr/>
          <p:nvPr/>
        </p:nvSpPr>
        <p:spPr>
          <a:xfrm>
            <a:off x="2035731" y="1366632"/>
            <a:ext cx="10558939" cy="815245"/>
          </a:xfrm>
          <a:prstGeom prst="rect">
            <a:avLst/>
          </a:prstGeom>
          <a:noFill/>
          <a:ln/>
        </p:spPr>
        <p:txBody>
          <a:bodyPr wrap="square" rtlCol="0" anchor="t"/>
          <a:lstStyle/>
          <a:p>
            <a:pPr marL="0" indent="0">
              <a:lnSpc>
                <a:spcPts val="2679"/>
              </a:lnSpc>
              <a:buNone/>
            </a:pPr>
            <a:r>
              <a:rPr lang="en-US" sz="1674" dirty="0">
                <a:solidFill>
                  <a:srgbClr val="E2E6E9"/>
                </a:solidFill>
                <a:latin typeface="adonis-web" pitchFamily="34" charset="0"/>
                <a:ea typeface="adonis-web" pitchFamily="34" charset="-122"/>
                <a:cs typeface="adonis-web" pitchFamily="34" charset="-120"/>
              </a:rPr>
              <a:t>We would like to express our heartfelt gratitude to all those who have supported us throughout this journey. Your contributions, whether through mentorship, organization, or simply your presence, have been invaluable.</a:t>
            </a:r>
            <a:endParaRPr lang="en-US" sz="1674" dirty="0"/>
          </a:p>
        </p:txBody>
      </p:sp>
      <p:sp>
        <p:nvSpPr>
          <p:cNvPr id="6" name="Text 3"/>
          <p:cNvSpPr/>
          <p:nvPr/>
        </p:nvSpPr>
        <p:spPr>
          <a:xfrm>
            <a:off x="2035731" y="2134609"/>
            <a:ext cx="10558939" cy="680323"/>
          </a:xfrm>
          <a:prstGeom prst="rect">
            <a:avLst/>
          </a:prstGeom>
          <a:noFill/>
          <a:ln/>
        </p:spPr>
        <p:txBody>
          <a:bodyPr wrap="square" rtlCol="0" anchor="t"/>
          <a:lstStyle/>
          <a:p>
            <a:pPr marL="0" indent="0">
              <a:lnSpc>
                <a:spcPts val="2679"/>
              </a:lnSpc>
              <a:buNone/>
            </a:pPr>
            <a:r>
              <a:rPr lang="en-US" sz="1674" dirty="0">
                <a:solidFill>
                  <a:srgbClr val="E2E6E9"/>
                </a:solidFill>
                <a:latin typeface="adonis-web" pitchFamily="34" charset="0"/>
                <a:ea typeface="adonis-web" pitchFamily="34" charset="-122"/>
                <a:cs typeface="adonis-web" pitchFamily="34" charset="-120"/>
              </a:rPr>
              <a:t>To our esteemed team members, we thank you for your tireless efforts and unwavering dedication. Your expertise and collaborative spirit have been instrumental in making this project a success.</a:t>
            </a:r>
            <a:endParaRPr lang="en-US" sz="1674" dirty="0"/>
          </a:p>
        </p:txBody>
      </p:sp>
      <p:sp>
        <p:nvSpPr>
          <p:cNvPr id="8" name="Text 5"/>
          <p:cNvSpPr/>
          <p:nvPr/>
        </p:nvSpPr>
        <p:spPr>
          <a:xfrm>
            <a:off x="2035730" y="3005404"/>
            <a:ext cx="2899410" cy="362307"/>
          </a:xfrm>
          <a:prstGeom prst="rect">
            <a:avLst/>
          </a:prstGeom>
          <a:noFill/>
          <a:ln/>
        </p:spPr>
        <p:txBody>
          <a:bodyPr wrap="none" rtlCol="0" anchor="t"/>
          <a:lstStyle/>
          <a:p>
            <a:pPr marL="0" indent="0">
              <a:lnSpc>
                <a:spcPts val="2854"/>
              </a:lnSpc>
              <a:buNone/>
            </a:pPr>
            <a:r>
              <a:rPr lang="en-US" sz="2283" dirty="0">
                <a:solidFill>
                  <a:srgbClr val="F5F0F0"/>
                </a:solidFill>
                <a:latin typeface="adonis-web" pitchFamily="34" charset="0"/>
                <a:ea typeface="adonis-web" pitchFamily="34" charset="-122"/>
                <a:cs typeface="adonis-web" pitchFamily="34" charset="-120"/>
              </a:rPr>
              <a:t>Contact Information</a:t>
            </a:r>
            <a:endParaRPr lang="en-US" sz="2283" dirty="0"/>
          </a:p>
        </p:txBody>
      </p:sp>
      <p:sp>
        <p:nvSpPr>
          <p:cNvPr id="9" name="Text 6"/>
          <p:cNvSpPr/>
          <p:nvPr/>
        </p:nvSpPr>
        <p:spPr>
          <a:xfrm>
            <a:off x="2035730" y="3553491"/>
            <a:ext cx="8959930" cy="895765"/>
          </a:xfrm>
          <a:prstGeom prst="rect">
            <a:avLst/>
          </a:prstGeom>
          <a:noFill/>
          <a:ln/>
        </p:spPr>
        <p:txBody>
          <a:bodyPr wrap="none" rtlCol="0" anchor="t"/>
          <a:lstStyle/>
          <a:p>
            <a:pPr marL="342900" indent="-342900" algn="l">
              <a:lnSpc>
                <a:spcPts val="2679"/>
              </a:lnSpc>
              <a:buSzPct val="100000"/>
              <a:buChar char="•"/>
            </a:pPr>
            <a:r>
              <a:rPr lang="en-US" sz="1674" dirty="0">
                <a:solidFill>
                  <a:srgbClr val="E2E6E9"/>
                </a:solidFill>
                <a:latin typeface="adonis-web" pitchFamily="34" charset="0"/>
                <a:ea typeface="adonis-web" pitchFamily="34" charset="-122"/>
                <a:cs typeface="adonis-web" pitchFamily="34" charset="-120"/>
              </a:rPr>
              <a:t>Team Member: Abhay Rawat (Leader)</a:t>
            </a:r>
          </a:p>
          <a:p>
            <a:pPr marL="342900" indent="-342900">
              <a:lnSpc>
                <a:spcPts val="2679"/>
              </a:lnSpc>
              <a:buSzPct val="100000"/>
              <a:buFontTx/>
              <a:buChar char="•"/>
            </a:pPr>
            <a:r>
              <a:rPr lang="en-US" sz="1674" dirty="0">
                <a:solidFill>
                  <a:srgbClr val="E2E6E9"/>
                </a:solidFill>
                <a:latin typeface="adonis-web" pitchFamily="34" charset="0"/>
                <a:ea typeface="adonis-web" pitchFamily="34" charset="-122"/>
                <a:cs typeface="adonis-web" pitchFamily="34" charset="-120"/>
              </a:rPr>
              <a:t>Email addresses: </a:t>
            </a:r>
            <a:r>
              <a:rPr lang="en-US" sz="1674" dirty="0">
                <a:solidFill>
                  <a:srgbClr val="E2E6E9"/>
                </a:solidFill>
                <a:latin typeface="adonis-web" pitchFamily="34" charset="0"/>
                <a:ea typeface="adonis-web" pitchFamily="34" charset="-122"/>
                <a:cs typeface="adonis-web" pitchFamily="34" charset="-120"/>
                <a:hlinkClick r:id="rId4"/>
              </a:rPr>
              <a:t>abhay892rawat@gmail.com</a:t>
            </a:r>
            <a:endParaRPr lang="en-US" sz="1674" dirty="0"/>
          </a:p>
          <a:p>
            <a:pPr marL="342900" indent="-342900" algn="l">
              <a:lnSpc>
                <a:spcPts val="2679"/>
              </a:lnSpc>
              <a:buSzPct val="100000"/>
              <a:buChar char="•"/>
            </a:pPr>
            <a:endParaRPr lang="en-US" sz="1674" dirty="0"/>
          </a:p>
        </p:txBody>
      </p:sp>
      <p:sp>
        <p:nvSpPr>
          <p:cNvPr id="10" name="Text 7"/>
          <p:cNvSpPr/>
          <p:nvPr/>
        </p:nvSpPr>
        <p:spPr>
          <a:xfrm>
            <a:off x="2375892" y="5548908"/>
            <a:ext cx="10218777" cy="340162"/>
          </a:xfrm>
          <a:prstGeom prst="rect">
            <a:avLst/>
          </a:prstGeom>
          <a:noFill/>
          <a:ln/>
        </p:spPr>
        <p:txBody>
          <a:bodyPr wrap="none" rtlCol="0" anchor="t"/>
          <a:lstStyle/>
          <a:p>
            <a:pPr marL="342900" indent="-342900" algn="l">
              <a:lnSpc>
                <a:spcPts val="2679"/>
              </a:lnSpc>
              <a:buSzPct val="100000"/>
              <a:buChar char="•"/>
            </a:pPr>
            <a:endParaRPr lang="en-US" sz="1674" dirty="0"/>
          </a:p>
        </p:txBody>
      </p:sp>
      <p:sp>
        <p:nvSpPr>
          <p:cNvPr id="11" name="Text 8"/>
          <p:cNvSpPr/>
          <p:nvPr/>
        </p:nvSpPr>
        <p:spPr>
          <a:xfrm>
            <a:off x="2035731" y="6191961"/>
            <a:ext cx="2899410" cy="362307"/>
          </a:xfrm>
          <a:prstGeom prst="rect">
            <a:avLst/>
          </a:prstGeom>
          <a:noFill/>
          <a:ln/>
        </p:spPr>
        <p:txBody>
          <a:bodyPr wrap="none" rtlCol="0" anchor="t"/>
          <a:lstStyle/>
          <a:p>
            <a:pPr marL="0" indent="0">
              <a:lnSpc>
                <a:spcPts val="2854"/>
              </a:lnSpc>
              <a:buNone/>
            </a:pPr>
            <a:r>
              <a:rPr lang="en-US" sz="2283" dirty="0">
                <a:solidFill>
                  <a:srgbClr val="F5F0F0"/>
                </a:solidFill>
                <a:latin typeface="adonis-web" pitchFamily="34" charset="0"/>
                <a:ea typeface="adonis-web" pitchFamily="34" charset="-122"/>
                <a:cs typeface="adonis-web" pitchFamily="34" charset="-120"/>
              </a:rPr>
              <a:t>Acknowledgments</a:t>
            </a:r>
            <a:endParaRPr lang="en-US" sz="2283" dirty="0"/>
          </a:p>
        </p:txBody>
      </p:sp>
      <p:sp>
        <p:nvSpPr>
          <p:cNvPr id="12" name="Text 9"/>
          <p:cNvSpPr/>
          <p:nvPr/>
        </p:nvSpPr>
        <p:spPr>
          <a:xfrm>
            <a:off x="2018585" y="6729951"/>
            <a:ext cx="10218777" cy="340162"/>
          </a:xfrm>
          <a:prstGeom prst="rect">
            <a:avLst/>
          </a:prstGeom>
          <a:noFill/>
          <a:ln/>
        </p:spPr>
        <p:txBody>
          <a:bodyPr wrap="none" rtlCol="0" anchor="t"/>
          <a:lstStyle/>
          <a:p>
            <a:pPr marL="342900" indent="-342900">
              <a:lnSpc>
                <a:spcPts val="2679"/>
              </a:lnSpc>
              <a:buSzPct val="100000"/>
              <a:buFontTx/>
              <a:buChar char="•"/>
            </a:pPr>
            <a:r>
              <a:rPr lang="en-US" sz="1674" dirty="0">
                <a:solidFill>
                  <a:srgbClr val="E2E6E9"/>
                </a:solidFill>
                <a:latin typeface="adonis-web" pitchFamily="34" charset="0"/>
                <a:ea typeface="adonis-web" pitchFamily="34" charset="-122"/>
                <a:cs typeface="adonis-web" pitchFamily="34" charset="-120"/>
              </a:rPr>
              <a:t>Hackathon organizers: Woodpecker Analytics and Services Private Limited</a:t>
            </a:r>
            <a:endParaRPr lang="en-US" sz="1674" dirty="0"/>
          </a:p>
          <a:p>
            <a:pPr marL="342900" indent="-342900" algn="l">
              <a:lnSpc>
                <a:spcPts val="2679"/>
              </a:lnSpc>
              <a:buSzPct val="100000"/>
              <a:buChar char="•"/>
            </a:pPr>
            <a:endParaRPr lang="en-US" sz="1674" dirty="0"/>
          </a:p>
        </p:txBody>
      </p:sp>
      <p:sp>
        <p:nvSpPr>
          <p:cNvPr id="13" name="Text 10"/>
          <p:cNvSpPr/>
          <p:nvPr/>
        </p:nvSpPr>
        <p:spPr>
          <a:xfrm>
            <a:off x="2375892" y="7303651"/>
            <a:ext cx="10218777" cy="340162"/>
          </a:xfrm>
          <a:prstGeom prst="rect">
            <a:avLst/>
          </a:prstGeom>
          <a:noFill/>
          <a:ln/>
        </p:spPr>
        <p:txBody>
          <a:bodyPr wrap="none" rtlCol="0" anchor="t"/>
          <a:lstStyle/>
          <a:p>
            <a:pPr marL="342900" indent="-342900" algn="l">
              <a:lnSpc>
                <a:spcPts val="2679"/>
              </a:lnSpc>
              <a:buSzPct val="100000"/>
              <a:buChar char="•"/>
            </a:pPr>
            <a:endParaRPr lang="en-US" sz="1674" dirty="0"/>
          </a:p>
        </p:txBody>
      </p:sp>
      <p:sp>
        <p:nvSpPr>
          <p:cNvPr id="14" name="Text 6">
            <a:extLst>
              <a:ext uri="{FF2B5EF4-FFF2-40B4-BE49-F238E27FC236}">
                <a16:creationId xmlns:a16="http://schemas.microsoft.com/office/drawing/2014/main" id="{43600BB0-75F1-1A7C-29E8-F0AF1FF70495}"/>
              </a:ext>
            </a:extLst>
          </p:cNvPr>
          <p:cNvSpPr/>
          <p:nvPr/>
        </p:nvSpPr>
        <p:spPr>
          <a:xfrm>
            <a:off x="2035730" y="4383242"/>
            <a:ext cx="8239840" cy="895765"/>
          </a:xfrm>
          <a:prstGeom prst="rect">
            <a:avLst/>
          </a:prstGeom>
          <a:noFill/>
          <a:ln/>
        </p:spPr>
        <p:txBody>
          <a:bodyPr wrap="none" rtlCol="0" anchor="t"/>
          <a:lstStyle/>
          <a:p>
            <a:pPr marL="342900" indent="-342900" algn="l">
              <a:lnSpc>
                <a:spcPts val="2679"/>
              </a:lnSpc>
              <a:buSzPct val="100000"/>
              <a:buChar char="•"/>
            </a:pPr>
            <a:r>
              <a:rPr lang="en-US" sz="1674" dirty="0">
                <a:solidFill>
                  <a:srgbClr val="E2E6E9"/>
                </a:solidFill>
                <a:latin typeface="adonis-web" pitchFamily="34" charset="0"/>
                <a:ea typeface="adonis-web" pitchFamily="34" charset="-122"/>
                <a:cs typeface="adonis-web" pitchFamily="34" charset="-120"/>
              </a:rPr>
              <a:t>Team Member: Saubhagya Singh</a:t>
            </a:r>
          </a:p>
          <a:p>
            <a:pPr marL="342900" indent="-342900" algn="l">
              <a:lnSpc>
                <a:spcPts val="2679"/>
              </a:lnSpc>
              <a:buSzPct val="100000"/>
              <a:buChar char="•"/>
            </a:pPr>
            <a:r>
              <a:rPr lang="en-US" sz="1674" dirty="0">
                <a:solidFill>
                  <a:srgbClr val="E2E6E9"/>
                </a:solidFill>
                <a:latin typeface="adonis-web" pitchFamily="34" charset="0"/>
                <a:ea typeface="adonis-web" pitchFamily="34" charset="-122"/>
                <a:cs typeface="adonis-web" pitchFamily="34" charset="-120"/>
              </a:rPr>
              <a:t>Email addresses: </a:t>
            </a:r>
            <a:r>
              <a:rPr lang="en-US" sz="1674" dirty="0">
                <a:solidFill>
                  <a:srgbClr val="E2E6E9"/>
                </a:solidFill>
                <a:latin typeface="adonis-web" pitchFamily="34" charset="0"/>
                <a:ea typeface="adonis-web" pitchFamily="34" charset="-122"/>
                <a:cs typeface="adonis-web" pitchFamily="34" charset="-120"/>
                <a:hlinkClick r:id="rId5"/>
              </a:rPr>
              <a:t>12113026@nitkkr.ac.in</a:t>
            </a:r>
            <a:endParaRPr lang="en-US" sz="1674" dirty="0"/>
          </a:p>
          <a:p>
            <a:pPr marL="342900" indent="-342900" algn="l">
              <a:lnSpc>
                <a:spcPts val="2679"/>
              </a:lnSpc>
              <a:buSzPct val="100000"/>
              <a:buChar char="•"/>
            </a:pPr>
            <a:endParaRPr lang="en-US" sz="1674" dirty="0"/>
          </a:p>
        </p:txBody>
      </p:sp>
      <p:sp>
        <p:nvSpPr>
          <p:cNvPr id="15" name="Text 6">
            <a:extLst>
              <a:ext uri="{FF2B5EF4-FFF2-40B4-BE49-F238E27FC236}">
                <a16:creationId xmlns:a16="http://schemas.microsoft.com/office/drawing/2014/main" id="{BD277B98-448F-1B64-67E7-81AFC17C181B}"/>
              </a:ext>
            </a:extLst>
          </p:cNvPr>
          <p:cNvSpPr/>
          <p:nvPr/>
        </p:nvSpPr>
        <p:spPr>
          <a:xfrm>
            <a:off x="2035730" y="5279007"/>
            <a:ext cx="8239840" cy="895765"/>
          </a:xfrm>
          <a:prstGeom prst="rect">
            <a:avLst/>
          </a:prstGeom>
          <a:noFill/>
          <a:ln/>
        </p:spPr>
        <p:txBody>
          <a:bodyPr wrap="none" rtlCol="0" anchor="t"/>
          <a:lstStyle/>
          <a:p>
            <a:pPr marL="342900" indent="-342900" algn="l">
              <a:lnSpc>
                <a:spcPts val="2679"/>
              </a:lnSpc>
              <a:buSzPct val="100000"/>
              <a:buChar char="•"/>
            </a:pPr>
            <a:r>
              <a:rPr lang="en-US" sz="1674" dirty="0">
                <a:solidFill>
                  <a:srgbClr val="E2E6E9"/>
                </a:solidFill>
                <a:latin typeface="adonis-web" pitchFamily="34" charset="0"/>
                <a:ea typeface="adonis-web" pitchFamily="34" charset="-122"/>
                <a:cs typeface="adonis-web" pitchFamily="34" charset="-120"/>
              </a:rPr>
              <a:t>Team Member: Savya Sachi </a:t>
            </a:r>
          </a:p>
          <a:p>
            <a:pPr marL="342900" indent="-342900">
              <a:lnSpc>
                <a:spcPts val="2679"/>
              </a:lnSpc>
              <a:buSzPct val="100000"/>
              <a:buFontTx/>
              <a:buChar char="•"/>
            </a:pPr>
            <a:r>
              <a:rPr lang="en-US" sz="1674" dirty="0">
                <a:solidFill>
                  <a:srgbClr val="E2E6E9"/>
                </a:solidFill>
                <a:latin typeface="adonis-web" pitchFamily="34" charset="0"/>
                <a:ea typeface="adonis-web" pitchFamily="34" charset="-122"/>
                <a:cs typeface="adonis-web" pitchFamily="34" charset="-120"/>
              </a:rPr>
              <a:t>Email addresses: </a:t>
            </a:r>
            <a:r>
              <a:rPr lang="en-US" sz="1674" dirty="0">
                <a:solidFill>
                  <a:srgbClr val="E2E6E9"/>
                </a:solidFill>
                <a:latin typeface="adonis-web" pitchFamily="34" charset="0"/>
                <a:ea typeface="adonis-web" pitchFamily="34" charset="-122"/>
                <a:cs typeface="adonis-web" pitchFamily="34" charset="-120"/>
                <a:hlinkClick r:id="rId6"/>
              </a:rPr>
              <a:t>savyas02@gmail.com</a:t>
            </a:r>
            <a:endParaRPr lang="en-US" sz="1674" dirty="0"/>
          </a:p>
          <a:p>
            <a:pPr marL="342900" indent="-342900" algn="l">
              <a:lnSpc>
                <a:spcPts val="2679"/>
              </a:lnSpc>
              <a:buSzPct val="100000"/>
              <a:buChar char="•"/>
            </a:pPr>
            <a:endParaRPr lang="en-US" sz="167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 y="0"/>
            <a:ext cx="14630400" cy="8229600"/>
          </a:xfrm>
          <a:prstGeom prst="rect">
            <a:avLst/>
          </a:prstGeom>
          <a:solidFill>
            <a:srgbClr val="09151A">
              <a:alpha val="75000"/>
            </a:srgbClr>
          </a:solidFill>
          <a:ln/>
        </p:spPr>
      </p:sp>
      <p:sp>
        <p:nvSpPr>
          <p:cNvPr id="5" name="Text 1"/>
          <p:cNvSpPr/>
          <p:nvPr/>
        </p:nvSpPr>
        <p:spPr>
          <a:xfrm>
            <a:off x="864037" y="2032754"/>
            <a:ext cx="7415927" cy="1935956"/>
          </a:xfrm>
          <a:prstGeom prst="rect">
            <a:avLst/>
          </a:prstGeom>
          <a:noFill/>
          <a:ln/>
        </p:spPr>
        <p:txBody>
          <a:bodyPr wrap="square" rtlCol="0" anchor="t"/>
          <a:lstStyle/>
          <a:p>
            <a:pPr marL="0" indent="0">
              <a:lnSpc>
                <a:spcPts val="7621"/>
              </a:lnSpc>
              <a:buNone/>
            </a:pPr>
            <a:r>
              <a:rPr lang="en-US" sz="6097" dirty="0">
                <a:solidFill>
                  <a:srgbClr val="F5F0F0"/>
                </a:solidFill>
                <a:latin typeface="adonis-web" pitchFamily="34" charset="0"/>
                <a:ea typeface="adonis-web" pitchFamily="34" charset="-122"/>
                <a:cs typeface="adonis-web" pitchFamily="34" charset="-120"/>
              </a:rPr>
              <a:t>AI-Powered Data Query Interface</a:t>
            </a:r>
            <a:endParaRPr lang="en-US" sz="6097" dirty="0"/>
          </a:p>
        </p:txBody>
      </p:sp>
      <p:sp>
        <p:nvSpPr>
          <p:cNvPr id="6" name="Text 2"/>
          <p:cNvSpPr/>
          <p:nvPr/>
        </p:nvSpPr>
        <p:spPr>
          <a:xfrm>
            <a:off x="864037" y="4338995"/>
            <a:ext cx="7415927" cy="790099"/>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Leveraging LangChain and MongoDB for Natural Language Data Queries</a:t>
            </a:r>
            <a:endParaRPr lang="en-US" sz="1944" dirty="0"/>
          </a:p>
        </p:txBody>
      </p:sp>
      <p:sp>
        <p:nvSpPr>
          <p:cNvPr id="7" name="Text 3"/>
          <p:cNvSpPr/>
          <p:nvPr/>
        </p:nvSpPr>
        <p:spPr>
          <a:xfrm>
            <a:off x="864037" y="5406747"/>
            <a:ext cx="7415927" cy="790099"/>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This presentation outlines a comprehensive project for building an AI-powered data query interface using LangChain and MongoDB.</a:t>
            </a:r>
            <a:endParaRPr lang="en-US" sz="1944" dirty="0"/>
          </a:p>
        </p:txBody>
      </p:sp>
      <p:pic>
        <p:nvPicPr>
          <p:cNvPr id="2052" name="Picture 4" descr="Announcing LangChain Templates for MongoDB Atlas | MongoDB">
            <a:extLst>
              <a:ext uri="{FF2B5EF4-FFF2-40B4-BE49-F238E27FC236}">
                <a16:creationId xmlns:a16="http://schemas.microsoft.com/office/drawing/2014/main" id="{44FFDD5A-77CA-3383-CA8D-F38078FF33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9056" y="2285883"/>
            <a:ext cx="5440180" cy="36578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4A674A1-FA40-ED0D-0A9B-2B924F68CA88}"/>
              </a:ext>
            </a:extLst>
          </p:cNvPr>
          <p:cNvPicPr>
            <a:picLocks noChangeAspect="1"/>
          </p:cNvPicPr>
          <p:nvPr/>
        </p:nvPicPr>
        <p:blipFill>
          <a:blip r:embed="rId5"/>
          <a:stretch>
            <a:fillRect/>
          </a:stretch>
        </p:blipFill>
        <p:spPr>
          <a:xfrm>
            <a:off x="7533638" y="984348"/>
            <a:ext cx="2211705" cy="2211705"/>
          </a:xfrm>
          <a:prstGeom prst="rect">
            <a:avLst/>
          </a:prstGeom>
        </p:spPr>
      </p:pic>
      <p:pic>
        <p:nvPicPr>
          <p:cNvPr id="2060" name="Picture 12" descr="How to Use LangChain, a Framework for Structured Responses from ChatGPT |  by Prabhavith Reddy | Medium">
            <a:extLst>
              <a:ext uri="{FF2B5EF4-FFF2-40B4-BE49-F238E27FC236}">
                <a16:creationId xmlns:a16="http://schemas.microsoft.com/office/drawing/2014/main" id="{2D2D4C9D-211B-1051-D6D3-5F21AE885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1349" y="5694969"/>
            <a:ext cx="3597757" cy="20707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700"/>
            </a:avLst>
          </a:prstGeom>
          <a:solidFill>
            <a:srgbClr val="09151A">
              <a:alpha val="80000"/>
            </a:srgbClr>
          </a:solidFill>
          <a:ln/>
        </p:spPr>
      </p:sp>
      <p:sp>
        <p:nvSpPr>
          <p:cNvPr id="6" name="Text 2"/>
          <p:cNvSpPr/>
          <p:nvPr/>
        </p:nvSpPr>
        <p:spPr>
          <a:xfrm>
            <a:off x="1185029" y="2452449"/>
            <a:ext cx="5611058" cy="701397"/>
          </a:xfrm>
          <a:prstGeom prst="rect">
            <a:avLst/>
          </a:prstGeom>
          <a:noFill/>
          <a:ln/>
        </p:spPr>
        <p:txBody>
          <a:bodyPr wrap="none" rtlCol="0" anchor="t"/>
          <a:lstStyle/>
          <a:p>
            <a:pPr marL="0" indent="0">
              <a:lnSpc>
                <a:spcPts val="5523"/>
              </a:lnSpc>
              <a:buNone/>
            </a:pPr>
            <a:r>
              <a:rPr lang="en-US" sz="4418" dirty="0">
                <a:solidFill>
                  <a:srgbClr val="F5F0F0"/>
                </a:solidFill>
                <a:latin typeface="adonis-web" pitchFamily="34" charset="0"/>
                <a:ea typeface="adonis-web" pitchFamily="34" charset="-122"/>
                <a:cs typeface="adonis-web" pitchFamily="34" charset="-120"/>
              </a:rPr>
              <a:t>Problem Statement</a:t>
            </a:r>
            <a:endParaRPr lang="en-US" sz="4418" dirty="0"/>
          </a:p>
        </p:txBody>
      </p:sp>
      <p:sp>
        <p:nvSpPr>
          <p:cNvPr id="7" name="Text 3"/>
          <p:cNvSpPr/>
          <p:nvPr/>
        </p:nvSpPr>
        <p:spPr>
          <a:xfrm>
            <a:off x="1185029" y="3524131"/>
            <a:ext cx="12260223" cy="118514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Accessing and querying large datasets can be challenging for users without technical expertise. Traditional querying methods often require knowledge of database languages, such as SQL or MongoDB queries. This creates a barrier for non-technical users who need to interact with data.</a:t>
            </a:r>
            <a:endParaRPr lang="en-US" sz="1944" dirty="0"/>
          </a:p>
        </p:txBody>
      </p:sp>
      <p:sp>
        <p:nvSpPr>
          <p:cNvPr id="8" name="Text 4"/>
          <p:cNvSpPr/>
          <p:nvPr/>
        </p:nvSpPr>
        <p:spPr>
          <a:xfrm>
            <a:off x="1185029" y="4986933"/>
            <a:ext cx="12260223" cy="790099"/>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There is a need for a more intuitive and user-friendly way to access and query data. This would enable a wider range of users to leverage the insights and value contained within large datasets.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85029" y="839629"/>
            <a:ext cx="5611058" cy="701397"/>
          </a:xfrm>
          <a:prstGeom prst="rect">
            <a:avLst/>
          </a:prstGeom>
          <a:noFill/>
          <a:ln/>
        </p:spPr>
        <p:txBody>
          <a:bodyPr wrap="none" rtlCol="0" anchor="t"/>
          <a:lstStyle/>
          <a:p>
            <a:pPr marL="0" indent="0">
              <a:lnSpc>
                <a:spcPts val="5523"/>
              </a:lnSpc>
              <a:buNone/>
            </a:pPr>
            <a:r>
              <a:rPr lang="en-US" sz="4418" dirty="0">
                <a:solidFill>
                  <a:srgbClr val="F5F0F0"/>
                </a:solidFill>
                <a:latin typeface="adonis-web" pitchFamily="34" charset="0"/>
                <a:ea typeface="adonis-web" pitchFamily="34" charset="-122"/>
                <a:cs typeface="adonis-web" pitchFamily="34" charset="-120"/>
              </a:rPr>
              <a:t>Solution Overview</a:t>
            </a:r>
            <a:endParaRPr lang="en-US" sz="4418" dirty="0"/>
          </a:p>
        </p:txBody>
      </p:sp>
      <p:sp>
        <p:nvSpPr>
          <p:cNvPr id="5" name="Shape 2"/>
          <p:cNvSpPr/>
          <p:nvPr/>
        </p:nvSpPr>
        <p:spPr>
          <a:xfrm>
            <a:off x="1185029" y="2312432"/>
            <a:ext cx="431959" cy="431959"/>
          </a:xfrm>
          <a:prstGeom prst="roundRect">
            <a:avLst>
              <a:gd name="adj" fmla="val 25720"/>
            </a:avLst>
          </a:prstGeom>
          <a:solidFill>
            <a:srgbClr val="003180"/>
          </a:solidFill>
          <a:ln w="15240">
            <a:solidFill>
              <a:srgbClr val="194A99"/>
            </a:solidFill>
            <a:prstDash val="solid"/>
          </a:ln>
        </p:spPr>
      </p:sp>
      <p:sp>
        <p:nvSpPr>
          <p:cNvPr id="6" name="Text 3"/>
          <p:cNvSpPr/>
          <p:nvPr/>
        </p:nvSpPr>
        <p:spPr>
          <a:xfrm>
            <a:off x="1863804" y="2312432"/>
            <a:ext cx="3917633" cy="350639"/>
          </a:xfrm>
          <a:prstGeom prst="rect">
            <a:avLst/>
          </a:prstGeom>
          <a:noFill/>
          <a:ln/>
        </p:spPr>
        <p:txBody>
          <a:bodyPr wrap="none" rtlCol="0" anchor="t"/>
          <a:lstStyle/>
          <a:p>
            <a:pPr marL="0" indent="0">
              <a:lnSpc>
                <a:spcPts val="2761"/>
              </a:lnSpc>
              <a:buNone/>
            </a:pPr>
            <a:r>
              <a:rPr lang="en-US" sz="2209" dirty="0">
                <a:solidFill>
                  <a:srgbClr val="E2E6E9"/>
                </a:solidFill>
                <a:latin typeface="adonis-web" pitchFamily="34" charset="0"/>
                <a:ea typeface="adonis-web" pitchFamily="34" charset="-122"/>
                <a:cs typeface="adonis-web" pitchFamily="34" charset="-120"/>
              </a:rPr>
              <a:t>AI-Powered Data Query Interface</a:t>
            </a:r>
            <a:endParaRPr lang="en-US" sz="2209" dirty="0"/>
          </a:p>
        </p:txBody>
      </p:sp>
      <p:sp>
        <p:nvSpPr>
          <p:cNvPr id="7" name="Text 4"/>
          <p:cNvSpPr/>
          <p:nvPr/>
        </p:nvSpPr>
        <p:spPr>
          <a:xfrm>
            <a:off x="1863804" y="2811185"/>
            <a:ext cx="5327928" cy="158019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This interface allows users to query data using natural language. It eliminates the need for technical expertise in database languages, making data access more accessible.</a:t>
            </a:r>
            <a:endParaRPr lang="en-US" sz="1944" dirty="0"/>
          </a:p>
        </p:txBody>
      </p:sp>
      <p:sp>
        <p:nvSpPr>
          <p:cNvPr id="8" name="Shape 5"/>
          <p:cNvSpPr/>
          <p:nvPr/>
        </p:nvSpPr>
        <p:spPr>
          <a:xfrm>
            <a:off x="7381399" y="2129552"/>
            <a:ext cx="431959" cy="431959"/>
          </a:xfrm>
          <a:prstGeom prst="roundRect">
            <a:avLst>
              <a:gd name="adj" fmla="val 25720"/>
            </a:avLst>
          </a:prstGeom>
          <a:solidFill>
            <a:srgbClr val="003180"/>
          </a:solidFill>
          <a:ln w="15240">
            <a:solidFill>
              <a:srgbClr val="194A99"/>
            </a:solidFill>
            <a:prstDash val="solid"/>
          </a:ln>
        </p:spPr>
      </p:sp>
      <p:sp>
        <p:nvSpPr>
          <p:cNvPr id="9" name="Text 6"/>
          <p:cNvSpPr/>
          <p:nvPr/>
        </p:nvSpPr>
        <p:spPr>
          <a:xfrm>
            <a:off x="7980164" y="2140982"/>
            <a:ext cx="2805470" cy="350639"/>
          </a:xfrm>
          <a:prstGeom prst="rect">
            <a:avLst/>
          </a:prstGeom>
          <a:noFill/>
          <a:ln/>
        </p:spPr>
        <p:txBody>
          <a:bodyPr wrap="none" rtlCol="0" anchor="t"/>
          <a:lstStyle/>
          <a:p>
            <a:pPr marL="0" indent="0">
              <a:lnSpc>
                <a:spcPts val="2761"/>
              </a:lnSpc>
              <a:buNone/>
            </a:pPr>
            <a:r>
              <a:rPr lang="en-US" sz="2209" dirty="0">
                <a:solidFill>
                  <a:srgbClr val="E2E6E9"/>
                </a:solidFill>
                <a:latin typeface="adonis-web" pitchFamily="34" charset="0"/>
                <a:ea typeface="adonis-web" pitchFamily="34" charset="-122"/>
                <a:cs typeface="adonis-web" pitchFamily="34" charset="-120"/>
              </a:rPr>
              <a:t>LangChain</a:t>
            </a:r>
            <a:endParaRPr lang="en-US" sz="2209" dirty="0"/>
          </a:p>
        </p:txBody>
      </p:sp>
      <p:sp>
        <p:nvSpPr>
          <p:cNvPr id="10" name="Text 7"/>
          <p:cNvSpPr/>
          <p:nvPr/>
        </p:nvSpPr>
        <p:spPr>
          <a:xfrm>
            <a:off x="7980164" y="2548295"/>
            <a:ext cx="5327928" cy="1975247"/>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LangChain provides natural language understanding and query generation capabilities. It translates user queries into structured database queries, enabling seamless interaction with the data.</a:t>
            </a:r>
            <a:endParaRPr lang="en-US" sz="1944" dirty="0"/>
          </a:p>
        </p:txBody>
      </p:sp>
      <p:sp>
        <p:nvSpPr>
          <p:cNvPr id="11" name="Shape 8"/>
          <p:cNvSpPr/>
          <p:nvPr/>
        </p:nvSpPr>
        <p:spPr>
          <a:xfrm>
            <a:off x="1185029" y="5310902"/>
            <a:ext cx="431959" cy="431959"/>
          </a:xfrm>
          <a:prstGeom prst="roundRect">
            <a:avLst>
              <a:gd name="adj" fmla="val 25720"/>
            </a:avLst>
          </a:prstGeom>
          <a:solidFill>
            <a:srgbClr val="003180"/>
          </a:solidFill>
          <a:ln w="15240">
            <a:solidFill>
              <a:srgbClr val="194A99"/>
            </a:solidFill>
            <a:prstDash val="solid"/>
          </a:ln>
        </p:spPr>
      </p:sp>
      <p:sp>
        <p:nvSpPr>
          <p:cNvPr id="12" name="Text 9"/>
          <p:cNvSpPr/>
          <p:nvPr/>
        </p:nvSpPr>
        <p:spPr>
          <a:xfrm>
            <a:off x="1863804" y="5310902"/>
            <a:ext cx="2805470" cy="350639"/>
          </a:xfrm>
          <a:prstGeom prst="rect">
            <a:avLst/>
          </a:prstGeom>
          <a:noFill/>
          <a:ln/>
        </p:spPr>
        <p:txBody>
          <a:bodyPr wrap="none" rtlCol="0" anchor="t"/>
          <a:lstStyle/>
          <a:p>
            <a:pPr marL="0" indent="0">
              <a:lnSpc>
                <a:spcPts val="2761"/>
              </a:lnSpc>
              <a:buNone/>
            </a:pPr>
            <a:r>
              <a:rPr lang="en-US" sz="2209" dirty="0">
                <a:solidFill>
                  <a:srgbClr val="E2E6E9"/>
                </a:solidFill>
                <a:latin typeface="adonis-web" pitchFamily="34" charset="0"/>
                <a:ea typeface="adonis-web" pitchFamily="34" charset="-122"/>
                <a:cs typeface="adonis-web" pitchFamily="34" charset="-120"/>
              </a:rPr>
              <a:t>MongoDB</a:t>
            </a:r>
            <a:endParaRPr lang="en-US" sz="2209" dirty="0"/>
          </a:p>
        </p:txBody>
      </p:sp>
      <p:sp>
        <p:nvSpPr>
          <p:cNvPr id="13" name="Text 10"/>
          <p:cNvSpPr/>
          <p:nvPr/>
        </p:nvSpPr>
        <p:spPr>
          <a:xfrm>
            <a:off x="1863804" y="5809655"/>
            <a:ext cx="5327928" cy="158019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MongoDB serves as the efficient storage and retrieval system for large datasets. Its flexible schema and scalability ensure smooth data handling and performance.</a:t>
            </a:r>
            <a:endParaRPr lang="en-US" sz="1944" dirty="0"/>
          </a:p>
        </p:txBody>
      </p:sp>
      <p:sp>
        <p:nvSpPr>
          <p:cNvPr id="14" name="Shape 11"/>
          <p:cNvSpPr/>
          <p:nvPr/>
        </p:nvSpPr>
        <p:spPr>
          <a:xfrm>
            <a:off x="7404259" y="5310902"/>
            <a:ext cx="431959" cy="431959"/>
          </a:xfrm>
          <a:prstGeom prst="roundRect">
            <a:avLst>
              <a:gd name="adj" fmla="val 25720"/>
            </a:avLst>
          </a:prstGeom>
          <a:solidFill>
            <a:srgbClr val="003180"/>
          </a:solidFill>
          <a:ln w="15240">
            <a:solidFill>
              <a:srgbClr val="194A99"/>
            </a:solidFill>
            <a:prstDash val="solid"/>
          </a:ln>
        </p:spPr>
      </p:sp>
      <p:sp>
        <p:nvSpPr>
          <p:cNvPr id="15" name="Text 12"/>
          <p:cNvSpPr/>
          <p:nvPr/>
        </p:nvSpPr>
        <p:spPr>
          <a:xfrm>
            <a:off x="7982962" y="5310902"/>
            <a:ext cx="3552706" cy="431959"/>
          </a:xfrm>
          <a:prstGeom prst="rect">
            <a:avLst/>
          </a:prstGeom>
          <a:noFill/>
          <a:ln/>
        </p:spPr>
        <p:txBody>
          <a:bodyPr wrap="none" rtlCol="0" anchor="t"/>
          <a:lstStyle/>
          <a:p>
            <a:pPr marL="0" indent="0">
              <a:lnSpc>
                <a:spcPts val="2761"/>
              </a:lnSpc>
              <a:buNone/>
            </a:pPr>
            <a:r>
              <a:rPr lang="en-US" sz="2209" dirty="0">
                <a:solidFill>
                  <a:srgbClr val="E2E6E9"/>
                </a:solidFill>
                <a:latin typeface="adonis-web" pitchFamily="34" charset="0"/>
                <a:ea typeface="adonis-web" pitchFamily="34" charset="-122"/>
                <a:cs typeface="adonis-web" pitchFamily="34" charset="-120"/>
              </a:rPr>
              <a:t>User-Friendly Interface</a:t>
            </a:r>
            <a:endParaRPr lang="en-US" sz="2209" dirty="0"/>
          </a:p>
        </p:txBody>
      </p:sp>
      <p:sp>
        <p:nvSpPr>
          <p:cNvPr id="16" name="Text 13"/>
          <p:cNvSpPr/>
          <p:nvPr/>
        </p:nvSpPr>
        <p:spPr>
          <a:xfrm>
            <a:off x="7980164" y="5809655"/>
            <a:ext cx="5327928" cy="158019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The interface simplifies interaction with the database through a chat-like experience. Users can easily ask questions and receive relevant data without needing to learn complex query languages.</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85029" y="2400062"/>
            <a:ext cx="5611058" cy="701397"/>
          </a:xfrm>
          <a:prstGeom prst="rect">
            <a:avLst/>
          </a:prstGeom>
          <a:noFill/>
          <a:ln/>
        </p:spPr>
        <p:txBody>
          <a:bodyPr wrap="none" rtlCol="0" anchor="t"/>
          <a:lstStyle/>
          <a:p>
            <a:pPr marL="0" indent="0">
              <a:lnSpc>
                <a:spcPts val="5523"/>
              </a:lnSpc>
              <a:buNone/>
            </a:pPr>
            <a:r>
              <a:rPr lang="en-US" sz="4418" dirty="0">
                <a:solidFill>
                  <a:srgbClr val="F5F0F0"/>
                </a:solidFill>
                <a:latin typeface="adonis-web" pitchFamily="34" charset="0"/>
                <a:ea typeface="adonis-web" pitchFamily="34" charset="-122"/>
                <a:cs typeface="adonis-web" pitchFamily="34" charset="-120"/>
              </a:rPr>
              <a:t>System Architecture</a:t>
            </a:r>
            <a:endParaRPr lang="en-US" sz="4418" dirty="0"/>
          </a:p>
        </p:txBody>
      </p:sp>
      <p:sp>
        <p:nvSpPr>
          <p:cNvPr id="5" name="Text 2"/>
          <p:cNvSpPr/>
          <p:nvPr/>
        </p:nvSpPr>
        <p:spPr>
          <a:xfrm>
            <a:off x="1579959" y="3595211"/>
            <a:ext cx="11865293"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E2E6E9"/>
                </a:solidFill>
                <a:latin typeface="adonis-web" pitchFamily="34" charset="0"/>
                <a:ea typeface="adonis-web" pitchFamily="34" charset="-122"/>
                <a:cs typeface="adonis-web" pitchFamily="34" charset="-120"/>
              </a:rPr>
              <a:t>Frontend</a:t>
            </a:r>
            <a:r>
              <a:rPr lang="en-US" sz="1944" dirty="0">
                <a:solidFill>
                  <a:srgbClr val="E2E6E9"/>
                </a:solidFill>
                <a:latin typeface="adonis-web" pitchFamily="34" charset="0"/>
                <a:ea typeface="adonis-web" pitchFamily="34" charset="-122"/>
                <a:cs typeface="adonis-web" pitchFamily="34" charset="-120"/>
              </a:rPr>
              <a:t>: A chat interface for user interaction, built using React.js/Vue.js.</a:t>
            </a:r>
            <a:endParaRPr lang="en-US" sz="1944" dirty="0"/>
          </a:p>
        </p:txBody>
      </p:sp>
      <p:sp>
        <p:nvSpPr>
          <p:cNvPr id="6" name="Text 3"/>
          <p:cNvSpPr/>
          <p:nvPr/>
        </p:nvSpPr>
        <p:spPr>
          <a:xfrm>
            <a:off x="1579959" y="4076581"/>
            <a:ext cx="11865293"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E2E6E9"/>
                </a:solidFill>
                <a:latin typeface="adonis-web" pitchFamily="34" charset="0"/>
                <a:ea typeface="adonis-web" pitchFamily="34" charset="-122"/>
                <a:cs typeface="adonis-web" pitchFamily="34" charset="-120"/>
              </a:rPr>
              <a:t>Backend</a:t>
            </a:r>
            <a:r>
              <a:rPr lang="en-US" sz="1944" dirty="0">
                <a:solidFill>
                  <a:srgbClr val="E2E6E9"/>
                </a:solidFill>
                <a:latin typeface="adonis-web" pitchFamily="34" charset="0"/>
                <a:ea typeface="adonis-web" pitchFamily="34" charset="-122"/>
                <a:cs typeface="adonis-web" pitchFamily="34" charset="-120"/>
              </a:rPr>
              <a:t>: LangChain for natural language processing, FastAPI for API management, and PyMongo for database interaction.</a:t>
            </a:r>
            <a:endParaRPr lang="en-US" sz="1944" dirty="0"/>
          </a:p>
        </p:txBody>
      </p:sp>
      <p:sp>
        <p:nvSpPr>
          <p:cNvPr id="7" name="Text 4"/>
          <p:cNvSpPr/>
          <p:nvPr/>
        </p:nvSpPr>
        <p:spPr>
          <a:xfrm>
            <a:off x="1579959" y="4953000"/>
            <a:ext cx="11865293"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E2E6E9"/>
                </a:solidFill>
                <a:latin typeface="adonis-web" pitchFamily="34" charset="0"/>
                <a:ea typeface="adonis-web" pitchFamily="34" charset="-122"/>
                <a:cs typeface="adonis-web" pitchFamily="34" charset="-120"/>
              </a:rPr>
              <a:t>Database</a:t>
            </a:r>
            <a:r>
              <a:rPr lang="en-US" sz="1944" dirty="0">
                <a:solidFill>
                  <a:srgbClr val="E2E6E9"/>
                </a:solidFill>
                <a:latin typeface="adonis-web" pitchFamily="34" charset="0"/>
                <a:ea typeface="adonis-web" pitchFamily="34" charset="-122"/>
                <a:cs typeface="adonis-web" pitchFamily="34" charset="-120"/>
              </a:rPr>
              <a:t>: MongoDB for data storage.</a:t>
            </a:r>
            <a:endParaRPr lang="en-US" sz="1944" dirty="0"/>
          </a:p>
        </p:txBody>
      </p:sp>
      <p:sp>
        <p:nvSpPr>
          <p:cNvPr id="8" name="Text 5"/>
          <p:cNvSpPr/>
          <p:nvPr/>
        </p:nvSpPr>
        <p:spPr>
          <a:xfrm>
            <a:off x="1579959" y="5434370"/>
            <a:ext cx="11865293"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E2E6E9"/>
                </a:solidFill>
                <a:latin typeface="adonis-web" pitchFamily="34" charset="0"/>
                <a:ea typeface="adonis-web" pitchFamily="34" charset="-122"/>
                <a:cs typeface="adonis-web" pitchFamily="34" charset="-120"/>
              </a:rPr>
              <a:t>Deployment</a:t>
            </a:r>
            <a:r>
              <a:rPr lang="en-US" sz="1944" dirty="0">
                <a:solidFill>
                  <a:srgbClr val="E2E6E9"/>
                </a:solidFill>
                <a:latin typeface="adonis-web" pitchFamily="34" charset="0"/>
                <a:ea typeface="adonis-web" pitchFamily="34" charset="-122"/>
                <a:cs typeface="adonis-web" pitchFamily="34" charset="-120"/>
              </a:rPr>
              <a:t>: Dockerized services and cloud deployment for scalability.</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90744" y="678656"/>
            <a:ext cx="5605820" cy="700683"/>
          </a:xfrm>
          <a:prstGeom prst="rect">
            <a:avLst/>
          </a:prstGeom>
          <a:noFill/>
          <a:ln/>
        </p:spPr>
        <p:txBody>
          <a:bodyPr wrap="none" rtlCol="0" anchor="t"/>
          <a:lstStyle/>
          <a:p>
            <a:pPr marL="0" indent="0">
              <a:lnSpc>
                <a:spcPts val="5518"/>
              </a:lnSpc>
              <a:buNone/>
            </a:pPr>
            <a:r>
              <a:rPr lang="en-US" sz="4414" dirty="0">
                <a:solidFill>
                  <a:srgbClr val="F5F0F0"/>
                </a:solidFill>
                <a:latin typeface="adonis-web" pitchFamily="34" charset="0"/>
                <a:ea typeface="adonis-web" pitchFamily="34" charset="-122"/>
                <a:cs typeface="adonis-web" pitchFamily="34" charset="-120"/>
              </a:rPr>
              <a:t>Key Technologies</a:t>
            </a:r>
            <a:endParaRPr lang="en-US" sz="4414" dirty="0"/>
          </a:p>
        </p:txBody>
      </p:sp>
      <p:sp>
        <p:nvSpPr>
          <p:cNvPr id="5" name="Text 2"/>
          <p:cNvSpPr/>
          <p:nvPr/>
        </p:nvSpPr>
        <p:spPr>
          <a:xfrm>
            <a:off x="1190744" y="1995845"/>
            <a:ext cx="2610803" cy="350282"/>
          </a:xfrm>
          <a:prstGeom prst="rect">
            <a:avLst/>
          </a:prstGeom>
          <a:noFill/>
          <a:ln/>
        </p:spPr>
        <p:txBody>
          <a:bodyPr wrap="none" rtlCol="0" anchor="t"/>
          <a:lstStyle/>
          <a:p>
            <a:pPr marL="0" indent="0">
              <a:lnSpc>
                <a:spcPts val="2759"/>
              </a:lnSpc>
              <a:buNone/>
            </a:pPr>
            <a:r>
              <a:rPr lang="en-US" sz="2207" dirty="0">
                <a:solidFill>
                  <a:srgbClr val="F5F0F0"/>
                </a:solidFill>
                <a:latin typeface="adonis-web" pitchFamily="34" charset="0"/>
                <a:ea typeface="adonis-web" pitchFamily="34" charset="-122"/>
                <a:cs typeface="adonis-web" pitchFamily="34" charset="-120"/>
              </a:rPr>
              <a:t>LangChain</a:t>
            </a:r>
            <a:endParaRPr lang="en-US" sz="2207" dirty="0"/>
          </a:p>
        </p:txBody>
      </p:sp>
      <p:sp>
        <p:nvSpPr>
          <p:cNvPr id="6" name="Text 3"/>
          <p:cNvSpPr/>
          <p:nvPr/>
        </p:nvSpPr>
        <p:spPr>
          <a:xfrm>
            <a:off x="1190744" y="2592705"/>
            <a:ext cx="2610803" cy="3946922"/>
          </a:xfrm>
          <a:prstGeom prst="rect">
            <a:avLst/>
          </a:prstGeom>
          <a:noFill/>
          <a:ln/>
        </p:spPr>
        <p:txBody>
          <a:bodyPr wrap="square" rtlCol="0" anchor="t"/>
          <a:lstStyle/>
          <a:p>
            <a:pPr marL="0" indent="0">
              <a:lnSpc>
                <a:spcPts val="3108"/>
              </a:lnSpc>
              <a:buNone/>
            </a:pPr>
            <a:r>
              <a:rPr lang="en-US" sz="1942" dirty="0">
                <a:solidFill>
                  <a:srgbClr val="E2E6E9"/>
                </a:solidFill>
                <a:latin typeface="adonis-web" pitchFamily="34" charset="0"/>
                <a:ea typeface="adonis-web" pitchFamily="34" charset="-122"/>
                <a:cs typeface="adonis-web" pitchFamily="34" charset="-120"/>
              </a:rPr>
              <a:t>LangChain converts natural language queries to MongoDB queries. This allows users to interact with the database using plain English, eliminating the need for technical expertise in database languages.</a:t>
            </a:r>
            <a:endParaRPr lang="en-US" sz="1942" dirty="0"/>
          </a:p>
        </p:txBody>
      </p:sp>
      <p:sp>
        <p:nvSpPr>
          <p:cNvPr id="7" name="Text 4"/>
          <p:cNvSpPr/>
          <p:nvPr/>
        </p:nvSpPr>
        <p:spPr>
          <a:xfrm>
            <a:off x="4410908" y="1995845"/>
            <a:ext cx="2610803" cy="350282"/>
          </a:xfrm>
          <a:prstGeom prst="rect">
            <a:avLst/>
          </a:prstGeom>
          <a:noFill/>
          <a:ln/>
        </p:spPr>
        <p:txBody>
          <a:bodyPr wrap="none" rtlCol="0" anchor="t"/>
          <a:lstStyle/>
          <a:p>
            <a:pPr marL="0" indent="0">
              <a:lnSpc>
                <a:spcPts val="2759"/>
              </a:lnSpc>
              <a:buNone/>
            </a:pPr>
            <a:r>
              <a:rPr lang="en-US" sz="2207" dirty="0">
                <a:solidFill>
                  <a:srgbClr val="F5F0F0"/>
                </a:solidFill>
                <a:latin typeface="adonis-web" pitchFamily="34" charset="0"/>
                <a:ea typeface="adonis-web" pitchFamily="34" charset="-122"/>
                <a:cs typeface="adonis-web" pitchFamily="34" charset="-120"/>
              </a:rPr>
              <a:t>MongoDB</a:t>
            </a:r>
            <a:endParaRPr lang="en-US" sz="2207" dirty="0"/>
          </a:p>
        </p:txBody>
      </p:sp>
      <p:sp>
        <p:nvSpPr>
          <p:cNvPr id="8" name="Text 5"/>
          <p:cNvSpPr/>
          <p:nvPr/>
        </p:nvSpPr>
        <p:spPr>
          <a:xfrm>
            <a:off x="4410908" y="2592705"/>
            <a:ext cx="2610803" cy="3157538"/>
          </a:xfrm>
          <a:prstGeom prst="rect">
            <a:avLst/>
          </a:prstGeom>
          <a:noFill/>
          <a:ln/>
        </p:spPr>
        <p:txBody>
          <a:bodyPr wrap="square" rtlCol="0" anchor="t"/>
          <a:lstStyle/>
          <a:p>
            <a:pPr marL="0" indent="0">
              <a:lnSpc>
                <a:spcPts val="3108"/>
              </a:lnSpc>
              <a:buNone/>
            </a:pPr>
            <a:r>
              <a:rPr lang="en-US" sz="1942" dirty="0">
                <a:solidFill>
                  <a:srgbClr val="E2E6E9"/>
                </a:solidFill>
                <a:latin typeface="adonis-web" pitchFamily="34" charset="0"/>
                <a:ea typeface="adonis-web" pitchFamily="34" charset="-122"/>
                <a:cs typeface="adonis-web" pitchFamily="34" charset="-120"/>
              </a:rPr>
              <a:t>MongoDB is a NoSQL database that provides flexible data storage. It allows for unstructured data and dynamic schemas, making it ideal for handling complex and evolving datasets.</a:t>
            </a:r>
            <a:endParaRPr lang="en-US" sz="1942" dirty="0"/>
          </a:p>
        </p:txBody>
      </p:sp>
      <p:sp>
        <p:nvSpPr>
          <p:cNvPr id="9" name="Text 6"/>
          <p:cNvSpPr/>
          <p:nvPr/>
        </p:nvSpPr>
        <p:spPr>
          <a:xfrm>
            <a:off x="7631073" y="1995845"/>
            <a:ext cx="2610803" cy="350282"/>
          </a:xfrm>
          <a:prstGeom prst="rect">
            <a:avLst/>
          </a:prstGeom>
          <a:noFill/>
          <a:ln/>
        </p:spPr>
        <p:txBody>
          <a:bodyPr wrap="none" rtlCol="0" anchor="t"/>
          <a:lstStyle/>
          <a:p>
            <a:pPr marL="0" indent="0">
              <a:lnSpc>
                <a:spcPts val="2759"/>
              </a:lnSpc>
              <a:buNone/>
            </a:pPr>
            <a:r>
              <a:rPr lang="en-US" sz="2207" dirty="0">
                <a:solidFill>
                  <a:srgbClr val="F5F0F0"/>
                </a:solidFill>
                <a:latin typeface="adonis-web" pitchFamily="34" charset="0"/>
                <a:ea typeface="adonis-web" pitchFamily="34" charset="-122"/>
                <a:cs typeface="adonis-web" pitchFamily="34" charset="-120"/>
              </a:rPr>
              <a:t>React.js/Vue.js</a:t>
            </a:r>
            <a:endParaRPr lang="en-US" sz="2207" dirty="0"/>
          </a:p>
        </p:txBody>
      </p:sp>
      <p:sp>
        <p:nvSpPr>
          <p:cNvPr id="10" name="Text 7"/>
          <p:cNvSpPr/>
          <p:nvPr/>
        </p:nvSpPr>
        <p:spPr>
          <a:xfrm>
            <a:off x="7631073" y="2592705"/>
            <a:ext cx="2610803" cy="3552230"/>
          </a:xfrm>
          <a:prstGeom prst="rect">
            <a:avLst/>
          </a:prstGeom>
          <a:noFill/>
          <a:ln/>
        </p:spPr>
        <p:txBody>
          <a:bodyPr wrap="square" rtlCol="0" anchor="t"/>
          <a:lstStyle/>
          <a:p>
            <a:pPr marL="0" indent="0">
              <a:lnSpc>
                <a:spcPts val="3108"/>
              </a:lnSpc>
              <a:buNone/>
            </a:pPr>
            <a:r>
              <a:rPr lang="en-US" sz="1942" dirty="0">
                <a:solidFill>
                  <a:srgbClr val="E2E6E9"/>
                </a:solidFill>
                <a:latin typeface="adonis-web" pitchFamily="34" charset="0"/>
                <a:ea typeface="adonis-web" pitchFamily="34" charset="-122"/>
                <a:cs typeface="adonis-web" pitchFamily="34" charset="-120"/>
              </a:rPr>
              <a:t>React.js and Vue.js are popular frontend frameworks used for building interactive user interfaces. They provide a robust foundation for creating engaging and responsive web applications.</a:t>
            </a:r>
            <a:endParaRPr lang="en-US" sz="1942" dirty="0"/>
          </a:p>
        </p:txBody>
      </p:sp>
      <p:sp>
        <p:nvSpPr>
          <p:cNvPr id="11" name="Text 8"/>
          <p:cNvSpPr/>
          <p:nvPr/>
        </p:nvSpPr>
        <p:spPr>
          <a:xfrm>
            <a:off x="10851237" y="1995845"/>
            <a:ext cx="2610803" cy="350282"/>
          </a:xfrm>
          <a:prstGeom prst="rect">
            <a:avLst/>
          </a:prstGeom>
          <a:noFill/>
          <a:ln/>
        </p:spPr>
        <p:txBody>
          <a:bodyPr wrap="none" rtlCol="0" anchor="t"/>
          <a:lstStyle/>
          <a:p>
            <a:pPr marL="0" indent="0">
              <a:lnSpc>
                <a:spcPts val="2759"/>
              </a:lnSpc>
              <a:buNone/>
            </a:pPr>
            <a:r>
              <a:rPr lang="en-US" sz="2207" dirty="0">
                <a:solidFill>
                  <a:srgbClr val="F5F0F0"/>
                </a:solidFill>
                <a:latin typeface="adonis-web" pitchFamily="34" charset="0"/>
                <a:ea typeface="adonis-web" pitchFamily="34" charset="-122"/>
                <a:cs typeface="adonis-web" pitchFamily="34" charset="-120"/>
              </a:rPr>
              <a:t>FastAPI</a:t>
            </a:r>
            <a:endParaRPr lang="en-US" sz="2207" dirty="0"/>
          </a:p>
        </p:txBody>
      </p:sp>
      <p:sp>
        <p:nvSpPr>
          <p:cNvPr id="12" name="Text 9"/>
          <p:cNvSpPr/>
          <p:nvPr/>
        </p:nvSpPr>
        <p:spPr>
          <a:xfrm>
            <a:off x="10851237" y="2592705"/>
            <a:ext cx="2610803" cy="4736306"/>
          </a:xfrm>
          <a:prstGeom prst="rect">
            <a:avLst/>
          </a:prstGeom>
          <a:noFill/>
          <a:ln/>
        </p:spPr>
        <p:txBody>
          <a:bodyPr wrap="square" rtlCol="0" anchor="t"/>
          <a:lstStyle/>
          <a:p>
            <a:pPr marL="0" indent="0">
              <a:lnSpc>
                <a:spcPts val="3108"/>
              </a:lnSpc>
              <a:buNone/>
            </a:pPr>
            <a:r>
              <a:rPr lang="en-US" sz="1942" dirty="0">
                <a:solidFill>
                  <a:srgbClr val="E2E6E9"/>
                </a:solidFill>
                <a:latin typeface="adonis-web" pitchFamily="34" charset="0"/>
                <a:ea typeface="adonis-web" pitchFamily="34" charset="-122"/>
                <a:cs typeface="adonis-web" pitchFamily="34" charset="-120"/>
              </a:rPr>
              <a:t>FastAPI is a modern, high-performance web framework for building APIs with Python. It offers features like automatic documentation, data validation, and asynchronous programming, etc.</a:t>
            </a:r>
            <a:endParaRPr lang="en-US" sz="194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338"/>
          </a:xfrm>
          <a:prstGeom prst="rect">
            <a:avLst/>
          </a:prstGeom>
          <a:solidFill>
            <a:srgbClr val="09151A">
              <a:alpha val="75000"/>
            </a:srgbClr>
          </a:solidFill>
          <a:ln/>
        </p:spPr>
      </p:sp>
      <p:sp>
        <p:nvSpPr>
          <p:cNvPr id="4" name="Text 1"/>
          <p:cNvSpPr/>
          <p:nvPr/>
        </p:nvSpPr>
        <p:spPr>
          <a:xfrm>
            <a:off x="1714024" y="620316"/>
            <a:ext cx="9898856" cy="640794"/>
          </a:xfrm>
          <a:prstGeom prst="rect">
            <a:avLst/>
          </a:prstGeom>
          <a:noFill/>
          <a:ln/>
        </p:spPr>
        <p:txBody>
          <a:bodyPr wrap="none" rtlCol="0" anchor="t"/>
          <a:lstStyle/>
          <a:p>
            <a:pPr marL="0" indent="0">
              <a:lnSpc>
                <a:spcPts val="5046"/>
              </a:lnSpc>
              <a:buNone/>
            </a:pPr>
            <a:r>
              <a:rPr lang="en-US" sz="4037" dirty="0">
                <a:solidFill>
                  <a:srgbClr val="F5F0F0"/>
                </a:solidFill>
                <a:latin typeface="adonis-web" pitchFamily="34" charset="0"/>
                <a:ea typeface="adonis-web" pitchFamily="34" charset="-122"/>
                <a:cs typeface="adonis-web" pitchFamily="34" charset="-120"/>
              </a:rPr>
              <a:t>Frontend Implementation</a:t>
            </a:r>
            <a:endParaRPr lang="en-US" sz="4037" dirty="0"/>
          </a:p>
        </p:txBody>
      </p:sp>
      <p:pic>
        <p:nvPicPr>
          <p:cNvPr id="5" name="Image 1" descr="preencoded.png"/>
          <p:cNvPicPr>
            <a:picLocks noChangeAspect="1"/>
          </p:cNvPicPr>
          <p:nvPr/>
        </p:nvPicPr>
        <p:blipFill>
          <a:blip r:embed="rId4"/>
          <a:stretch>
            <a:fillRect/>
          </a:stretch>
        </p:blipFill>
        <p:spPr>
          <a:xfrm>
            <a:off x="1714024" y="1712238"/>
            <a:ext cx="4481036" cy="2769475"/>
          </a:xfrm>
          <a:prstGeom prst="rect">
            <a:avLst/>
          </a:prstGeom>
        </p:spPr>
      </p:pic>
      <p:sp>
        <p:nvSpPr>
          <p:cNvPr id="6" name="Text 2"/>
          <p:cNvSpPr/>
          <p:nvPr/>
        </p:nvSpPr>
        <p:spPr>
          <a:xfrm>
            <a:off x="1714024" y="4772642"/>
            <a:ext cx="2563416" cy="320397"/>
          </a:xfrm>
          <a:prstGeom prst="rect">
            <a:avLst/>
          </a:prstGeom>
          <a:noFill/>
          <a:ln/>
        </p:spPr>
        <p:txBody>
          <a:bodyPr wrap="none" rtlCol="0" anchor="t"/>
          <a:lstStyle/>
          <a:p>
            <a:pPr marL="0" indent="0" algn="l">
              <a:lnSpc>
                <a:spcPts val="2523"/>
              </a:lnSpc>
              <a:buNone/>
            </a:pPr>
            <a:r>
              <a:rPr lang="en-US" sz="2018" dirty="0">
                <a:solidFill>
                  <a:srgbClr val="E2E6E9"/>
                </a:solidFill>
                <a:latin typeface="adonis-web" pitchFamily="34" charset="0"/>
                <a:ea typeface="adonis-web" pitchFamily="34" charset="-122"/>
                <a:cs typeface="adonis-web" pitchFamily="34" charset="-120"/>
              </a:rPr>
              <a:t>Chat Window</a:t>
            </a:r>
            <a:endParaRPr lang="en-US" sz="2018" dirty="0"/>
          </a:p>
        </p:txBody>
      </p:sp>
      <p:sp>
        <p:nvSpPr>
          <p:cNvPr id="7" name="Text 3"/>
          <p:cNvSpPr/>
          <p:nvPr/>
        </p:nvSpPr>
        <p:spPr>
          <a:xfrm>
            <a:off x="1714024" y="5269825"/>
            <a:ext cx="5431988" cy="1804988"/>
          </a:xfrm>
          <a:prstGeom prst="rect">
            <a:avLst/>
          </a:prstGeom>
          <a:noFill/>
          <a:ln/>
        </p:spPr>
        <p:txBody>
          <a:bodyPr wrap="square" rtlCol="0" anchor="t"/>
          <a:lstStyle/>
          <a:p>
            <a:pPr marL="0" indent="0" algn="l">
              <a:lnSpc>
                <a:spcPts val="2842"/>
              </a:lnSpc>
              <a:buNone/>
            </a:pPr>
            <a:r>
              <a:rPr lang="en-US" sz="1776" dirty="0">
                <a:solidFill>
                  <a:srgbClr val="E2E6E9"/>
                </a:solidFill>
                <a:latin typeface="adonis-web" pitchFamily="34" charset="0"/>
                <a:ea typeface="adonis-web" pitchFamily="34" charset="-122"/>
                <a:cs typeface="adonis-web" pitchFamily="34" charset="-120"/>
              </a:rPr>
              <a:t>The chat window displays the conversation history, allowing users to track their interactions with the AI-powered query interface. This provides context and transparency for users, enabling them to understand the flow of their queries and responses.</a:t>
            </a:r>
            <a:endParaRPr lang="en-US" sz="1776" dirty="0"/>
          </a:p>
        </p:txBody>
      </p:sp>
      <p:pic>
        <p:nvPicPr>
          <p:cNvPr id="8" name="Image 2" descr="preencoded.png"/>
          <p:cNvPicPr>
            <a:picLocks noChangeAspect="1"/>
          </p:cNvPicPr>
          <p:nvPr/>
        </p:nvPicPr>
        <p:blipFill>
          <a:blip r:embed="rId5"/>
          <a:stretch>
            <a:fillRect/>
          </a:stretch>
        </p:blipFill>
        <p:spPr>
          <a:xfrm>
            <a:off x="7484269" y="1712238"/>
            <a:ext cx="4481036" cy="2769475"/>
          </a:xfrm>
          <a:prstGeom prst="rect">
            <a:avLst/>
          </a:prstGeom>
        </p:spPr>
      </p:pic>
      <p:sp>
        <p:nvSpPr>
          <p:cNvPr id="9" name="Text 4"/>
          <p:cNvSpPr/>
          <p:nvPr/>
        </p:nvSpPr>
        <p:spPr>
          <a:xfrm>
            <a:off x="7484269" y="4772643"/>
            <a:ext cx="4481036" cy="416578"/>
          </a:xfrm>
          <a:prstGeom prst="rect">
            <a:avLst/>
          </a:prstGeom>
          <a:noFill/>
          <a:ln/>
        </p:spPr>
        <p:txBody>
          <a:bodyPr wrap="none" rtlCol="0" anchor="t"/>
          <a:lstStyle/>
          <a:p>
            <a:pPr marL="0" indent="0" algn="l">
              <a:lnSpc>
                <a:spcPts val="2523"/>
              </a:lnSpc>
              <a:buNone/>
            </a:pPr>
            <a:r>
              <a:rPr lang="en-US" sz="2018" dirty="0">
                <a:solidFill>
                  <a:srgbClr val="E2E6E9"/>
                </a:solidFill>
                <a:latin typeface="adonis-web" pitchFamily="34" charset="0"/>
                <a:ea typeface="adonis-web" pitchFamily="34" charset="-122"/>
                <a:cs typeface="adonis-web" pitchFamily="34" charset="-120"/>
              </a:rPr>
              <a:t>Input Box and Submit Button</a:t>
            </a:r>
            <a:endParaRPr lang="en-US" sz="2018" dirty="0"/>
          </a:p>
        </p:txBody>
      </p:sp>
      <p:sp>
        <p:nvSpPr>
          <p:cNvPr id="10" name="Text 5"/>
          <p:cNvSpPr/>
          <p:nvPr/>
        </p:nvSpPr>
        <p:spPr>
          <a:xfrm>
            <a:off x="7484269" y="5269825"/>
            <a:ext cx="5431988" cy="1443990"/>
          </a:xfrm>
          <a:prstGeom prst="rect">
            <a:avLst/>
          </a:prstGeom>
          <a:noFill/>
          <a:ln/>
        </p:spPr>
        <p:txBody>
          <a:bodyPr wrap="square" rtlCol="0" anchor="t"/>
          <a:lstStyle/>
          <a:p>
            <a:pPr marL="0" indent="0" algn="l">
              <a:lnSpc>
                <a:spcPts val="2842"/>
              </a:lnSpc>
              <a:buNone/>
            </a:pPr>
            <a:r>
              <a:rPr lang="en-US" sz="1776" dirty="0">
                <a:solidFill>
                  <a:srgbClr val="E2E6E9"/>
                </a:solidFill>
                <a:latin typeface="adonis-web" pitchFamily="34" charset="0"/>
                <a:ea typeface="adonis-web" pitchFamily="34" charset="-122"/>
                <a:cs typeface="adonis-web" pitchFamily="34" charset="-120"/>
              </a:rPr>
              <a:t>The input box allows users to enter their natural language queries. The submit button triggers the query process, sending the user's input to the backend for processing and data retrieval.</a:t>
            </a:r>
            <a:endParaRPr lang="en-US" sz="177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700"/>
            </a:avLst>
          </a:prstGeom>
          <a:solidFill>
            <a:srgbClr val="09151A">
              <a:alpha val="80000"/>
            </a:srgbClr>
          </a:solidFill>
          <a:ln/>
        </p:spPr>
      </p:sp>
      <p:sp>
        <p:nvSpPr>
          <p:cNvPr id="6" name="Text 2"/>
          <p:cNvSpPr/>
          <p:nvPr/>
        </p:nvSpPr>
        <p:spPr>
          <a:xfrm>
            <a:off x="1185028" y="2254925"/>
            <a:ext cx="11559421" cy="701397"/>
          </a:xfrm>
          <a:prstGeom prst="rect">
            <a:avLst/>
          </a:prstGeom>
          <a:noFill/>
          <a:ln/>
        </p:spPr>
        <p:txBody>
          <a:bodyPr wrap="none" rtlCol="0" anchor="t"/>
          <a:lstStyle/>
          <a:p>
            <a:pPr marL="0" indent="0">
              <a:lnSpc>
                <a:spcPts val="5523"/>
              </a:lnSpc>
              <a:buNone/>
            </a:pPr>
            <a:r>
              <a:rPr lang="en-US" sz="4418" dirty="0">
                <a:solidFill>
                  <a:srgbClr val="F5F0F0"/>
                </a:solidFill>
                <a:latin typeface="adonis-web" pitchFamily="34" charset="0"/>
                <a:ea typeface="adonis-web" pitchFamily="34" charset="-122"/>
                <a:cs typeface="adonis-web" pitchFamily="34" charset="-120"/>
              </a:rPr>
              <a:t>Backend Implementation</a:t>
            </a:r>
            <a:endParaRPr lang="en-US" sz="4418" dirty="0"/>
          </a:p>
        </p:txBody>
      </p:sp>
      <p:sp>
        <p:nvSpPr>
          <p:cNvPr id="7" name="Text 3"/>
          <p:cNvSpPr/>
          <p:nvPr/>
        </p:nvSpPr>
        <p:spPr>
          <a:xfrm>
            <a:off x="1185029" y="3326606"/>
            <a:ext cx="12260223" cy="118514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The backend implementation is built using LangChain and FastAPI. LangChain is responsible for converting natural language queries into structured MongoDB queries. This involves a simple NLP pipeline that analyzes the user's input and translates it into a format that MongoDB can understand.</a:t>
            </a:r>
            <a:endParaRPr lang="en-US" sz="1944" dirty="0"/>
          </a:p>
        </p:txBody>
      </p:sp>
      <p:sp>
        <p:nvSpPr>
          <p:cNvPr id="8" name="Text 4"/>
          <p:cNvSpPr/>
          <p:nvPr/>
        </p:nvSpPr>
        <p:spPr>
          <a:xfrm>
            <a:off x="1185029" y="4789408"/>
            <a:ext cx="12260223" cy="118514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FastAPI serves as the API gateway, handling incoming requests from the frontend and connecting LangChain to MongoDB. It ensures smooth communication between the user interface and the database, enabling efficient data retrieval and processing.</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85028" y="1301948"/>
            <a:ext cx="10096381" cy="701397"/>
          </a:xfrm>
          <a:prstGeom prst="rect">
            <a:avLst/>
          </a:prstGeom>
          <a:noFill/>
          <a:ln/>
        </p:spPr>
        <p:txBody>
          <a:bodyPr wrap="none" rtlCol="0" anchor="t"/>
          <a:lstStyle/>
          <a:p>
            <a:pPr marL="0" indent="0">
              <a:lnSpc>
                <a:spcPts val="5523"/>
              </a:lnSpc>
              <a:buNone/>
            </a:pPr>
            <a:r>
              <a:rPr lang="en-US" sz="4418" dirty="0">
                <a:solidFill>
                  <a:srgbClr val="F5F0F0"/>
                </a:solidFill>
                <a:latin typeface="adonis-web" pitchFamily="34" charset="0"/>
                <a:ea typeface="adonis-web" pitchFamily="34" charset="-122"/>
                <a:cs typeface="adonis-web" pitchFamily="34" charset="-120"/>
              </a:rPr>
              <a:t>Database Implementation</a:t>
            </a:r>
            <a:endParaRPr lang="en-US" sz="4418" dirty="0"/>
          </a:p>
        </p:txBody>
      </p:sp>
      <p:sp>
        <p:nvSpPr>
          <p:cNvPr id="5" name="Text 2"/>
          <p:cNvSpPr/>
          <p:nvPr/>
        </p:nvSpPr>
        <p:spPr>
          <a:xfrm>
            <a:off x="1185029" y="2754392"/>
            <a:ext cx="2805470" cy="350639"/>
          </a:xfrm>
          <a:prstGeom prst="rect">
            <a:avLst/>
          </a:prstGeom>
          <a:noFill/>
          <a:ln/>
        </p:spPr>
        <p:txBody>
          <a:bodyPr wrap="none" rtlCol="0" anchor="t"/>
          <a:lstStyle/>
          <a:p>
            <a:pPr marL="0" indent="0">
              <a:lnSpc>
                <a:spcPts val="2761"/>
              </a:lnSpc>
              <a:buNone/>
            </a:pPr>
            <a:r>
              <a:rPr lang="en-US" sz="2209" dirty="0">
                <a:solidFill>
                  <a:srgbClr val="F5F0F0"/>
                </a:solidFill>
                <a:latin typeface="adonis-web" pitchFamily="34" charset="0"/>
                <a:ea typeface="adonis-web" pitchFamily="34" charset="-122"/>
                <a:cs typeface="adonis-web" pitchFamily="34" charset="-120"/>
              </a:rPr>
              <a:t>MongoDB</a:t>
            </a:r>
            <a:endParaRPr lang="en-US" sz="2209" dirty="0"/>
          </a:p>
        </p:txBody>
      </p:sp>
      <p:sp>
        <p:nvSpPr>
          <p:cNvPr id="6" name="Text 3"/>
          <p:cNvSpPr/>
          <p:nvPr/>
        </p:nvSpPr>
        <p:spPr>
          <a:xfrm>
            <a:off x="1185029" y="3305293"/>
            <a:ext cx="5828943" cy="2370296"/>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MongoDB is a NoSQL database that stores data for efficient querying. It handles large datasets and complex queries. MongoDB is a popular choice for applications that require flexibility and scalability. It allows for unstructured data and dynamic schemas, making it ideal for handling complex and evolving datasets.</a:t>
            </a:r>
            <a:endParaRPr lang="en-US" sz="1944" dirty="0"/>
          </a:p>
        </p:txBody>
      </p:sp>
      <p:pic>
        <p:nvPicPr>
          <p:cNvPr id="7" name="Image 1" descr="preencoded.png"/>
          <p:cNvPicPr>
            <a:picLocks noChangeAspect="1"/>
          </p:cNvPicPr>
          <p:nvPr/>
        </p:nvPicPr>
        <p:blipFill>
          <a:blip r:embed="rId4"/>
          <a:stretch>
            <a:fillRect/>
          </a:stretch>
        </p:blipFill>
        <p:spPr>
          <a:xfrm>
            <a:off x="7623811" y="2651284"/>
            <a:ext cx="5497830" cy="37714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1207</Words>
  <Application>Microsoft Office PowerPoint</Application>
  <PresentationFormat>Custom</PresentationFormat>
  <Paragraphs>96</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adonis-web</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Abhay Rawat</cp:lastModifiedBy>
  <cp:revision>7</cp:revision>
  <dcterms:created xsi:type="dcterms:W3CDTF">2024-06-28T14:26:10Z</dcterms:created>
  <dcterms:modified xsi:type="dcterms:W3CDTF">2024-07-11T06:12:26Z</dcterms:modified>
</cp:coreProperties>
</file>